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0" r:id="rId2"/>
  </p:sldMasterIdLst>
  <p:sldIdLst>
    <p:sldId id="298" r:id="rId3"/>
    <p:sldId id="300" r:id="rId4"/>
    <p:sldId id="256" r:id="rId5"/>
    <p:sldId id="385" r:id="rId6"/>
    <p:sldId id="257" r:id="rId7"/>
    <p:sldId id="259" r:id="rId8"/>
    <p:sldId id="260" r:id="rId9"/>
    <p:sldId id="386" r:id="rId10"/>
    <p:sldId id="261" r:id="rId11"/>
    <p:sldId id="292" r:id="rId12"/>
    <p:sldId id="293" r:id="rId13"/>
    <p:sldId id="388" r:id="rId14"/>
    <p:sldId id="262" r:id="rId15"/>
    <p:sldId id="294" r:id="rId16"/>
    <p:sldId id="295" r:id="rId17"/>
    <p:sldId id="264" r:id="rId18"/>
    <p:sldId id="387" r:id="rId19"/>
    <p:sldId id="265" r:id="rId20"/>
    <p:sldId id="389" r:id="rId21"/>
    <p:sldId id="266" r:id="rId22"/>
    <p:sldId id="267" r:id="rId23"/>
    <p:sldId id="268" r:id="rId24"/>
    <p:sldId id="269" r:id="rId25"/>
    <p:sldId id="284" r:id="rId26"/>
    <p:sldId id="285" r:id="rId27"/>
    <p:sldId id="286" r:id="rId28"/>
    <p:sldId id="303" r:id="rId29"/>
    <p:sldId id="289" r:id="rId30"/>
    <p:sldId id="290" r:id="rId31"/>
    <p:sldId id="390" r:id="rId32"/>
    <p:sldId id="297" r:id="rId33"/>
    <p:sldId id="304" r:id="rId34"/>
    <p:sldId id="301" r:id="rId35"/>
    <p:sldId id="302" r:id="rId36"/>
  </p:sldIdLst>
  <p:sldSz cx="10688638" cy="756285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BCFF"/>
    <a:srgbClr val="C9ED99"/>
    <a:srgbClr val="E2E2FF"/>
    <a:srgbClr val="C22E30"/>
    <a:srgbClr val="FFFF66"/>
    <a:srgbClr val="FFCC66"/>
    <a:srgbClr val="5F6F81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38"/>
    <p:restoredTop sz="94655"/>
  </p:normalViewPr>
  <p:slideViewPr>
    <p:cSldViewPr>
      <p:cViewPr>
        <p:scale>
          <a:sx n="77" d="100"/>
          <a:sy n="77" d="100"/>
        </p:scale>
        <p:origin x="2608" y="1120"/>
      </p:cViewPr>
      <p:guideLst>
        <p:guide orient="horz" pos="2382"/>
        <p:guide pos="33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image" Target="../media/image75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image" Target="../media/image84.emf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5" Type="http://schemas.openxmlformats.org/officeDocument/2006/relationships/image" Target="../media/image103.emf"/><Relationship Id="rId4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31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Relationship Id="rId4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image" Target="../media/image62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85262" cy="1620838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3375" y="4286250"/>
            <a:ext cx="7481888" cy="1931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5934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4988" y="1765300"/>
            <a:ext cx="9618662" cy="499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770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50175" y="304800"/>
            <a:ext cx="2403475" cy="64516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4988" y="304800"/>
            <a:ext cx="7062787" cy="6451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75245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85262" cy="1620838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3375" y="4286250"/>
            <a:ext cx="7481888" cy="1931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771451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4988" y="1765300"/>
            <a:ext cx="9618662" cy="49911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71078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85263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85263" cy="16541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02788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4988" y="1765300"/>
            <a:ext cx="4732337" cy="499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19725" y="1765300"/>
            <a:ext cx="4733925" cy="499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77344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18662" cy="126047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2812" cy="706438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4988" y="2398713"/>
            <a:ext cx="4722812" cy="4357687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29250" y="1692275"/>
            <a:ext cx="4724400" cy="706438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29250" y="2398713"/>
            <a:ext cx="4724400" cy="4357687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49092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049864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351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6312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78300" y="301625"/>
            <a:ext cx="5975350" cy="64547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6312" cy="51736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7800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4988" y="1765300"/>
            <a:ext cx="9618662" cy="49911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26995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500" y="5294313"/>
            <a:ext cx="6413500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3500" cy="45370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3500" cy="889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83727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4988" y="1765300"/>
            <a:ext cx="9618662" cy="499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78609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50175" y="381000"/>
            <a:ext cx="2403475" cy="6375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4988" y="381000"/>
            <a:ext cx="7062787" cy="6375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44084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85263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85263" cy="16541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18804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4988" y="1765300"/>
            <a:ext cx="4732337" cy="499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19725" y="1765300"/>
            <a:ext cx="4733925" cy="499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5304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18662" cy="126047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2812" cy="706438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4988" y="2398713"/>
            <a:ext cx="4722812" cy="4357687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29250" y="1692275"/>
            <a:ext cx="4724400" cy="706438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29250" y="2398713"/>
            <a:ext cx="4724400" cy="4357687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40775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42796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390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6312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78300" y="301625"/>
            <a:ext cx="5975350" cy="64547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6312" cy="51736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112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500" y="5294313"/>
            <a:ext cx="6413500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3500" cy="45370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3500" cy="889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03415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1838" y="304800"/>
            <a:ext cx="9228137" cy="78740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et modifiez le titre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marL="4763" indent="-4763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>
          <a:solidFill>
            <a:srgbClr val="000000"/>
          </a:solidFill>
          <a:latin typeface="+mj-lt"/>
          <a:ea typeface="+mj-ea"/>
          <a:cs typeface="ＭＳ Ｐゴシック" charset="0"/>
        </a:defRPr>
      </a:lvl1pPr>
      <a:lvl2pPr marL="4763" indent="-4763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>
          <a:solidFill>
            <a:srgbClr val="000000"/>
          </a:solidFill>
          <a:latin typeface="Chalkboard" charset="0"/>
          <a:ea typeface="ＭＳ Ｐゴシック" charset="0"/>
          <a:cs typeface="ＭＳ Ｐゴシック" charset="0"/>
        </a:defRPr>
      </a:lvl2pPr>
      <a:lvl3pPr marL="4763" indent="-4763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>
          <a:solidFill>
            <a:srgbClr val="000000"/>
          </a:solidFill>
          <a:latin typeface="Chalkboard" charset="0"/>
          <a:ea typeface="ＭＳ Ｐゴシック" charset="0"/>
          <a:cs typeface="ＭＳ Ｐゴシック" charset="0"/>
        </a:defRPr>
      </a:lvl3pPr>
      <a:lvl4pPr marL="4763" indent="-4763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>
          <a:solidFill>
            <a:srgbClr val="000000"/>
          </a:solidFill>
          <a:latin typeface="Chalkboard" charset="0"/>
          <a:ea typeface="ＭＳ Ｐゴシック" charset="0"/>
          <a:cs typeface="ＭＳ Ｐゴシック" charset="0"/>
        </a:defRPr>
      </a:lvl4pPr>
      <a:lvl5pPr marL="4763" indent="-4763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>
          <a:solidFill>
            <a:srgbClr val="000000"/>
          </a:solidFill>
          <a:latin typeface="Chalkboard" charset="0"/>
          <a:ea typeface="ＭＳ Ｐゴシック" charset="0"/>
          <a:cs typeface="ＭＳ Ｐゴシック" charset="0"/>
        </a:defRPr>
      </a:lvl5pPr>
      <a:lvl6pPr marL="461963"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>
          <a:solidFill>
            <a:srgbClr val="000000"/>
          </a:solidFill>
          <a:latin typeface="Chalkboard" charset="0"/>
          <a:ea typeface="ＭＳ Ｐゴシック" charset="0"/>
        </a:defRPr>
      </a:lvl6pPr>
      <a:lvl7pPr marL="919163"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>
          <a:solidFill>
            <a:srgbClr val="000000"/>
          </a:solidFill>
          <a:latin typeface="Chalkboard" charset="0"/>
          <a:ea typeface="ＭＳ Ｐゴシック" charset="0"/>
        </a:defRPr>
      </a:lvl7pPr>
      <a:lvl8pPr marL="1376363"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>
          <a:solidFill>
            <a:srgbClr val="000000"/>
          </a:solidFill>
          <a:latin typeface="Chalkboard" charset="0"/>
          <a:ea typeface="ＭＳ Ｐゴシック" charset="0"/>
        </a:defRPr>
      </a:lvl8pPr>
      <a:lvl9pPr marL="1833563"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600">
          <a:solidFill>
            <a:srgbClr val="000000"/>
          </a:solidFill>
          <a:latin typeface="Chalkboard" charset="0"/>
          <a:ea typeface="ＭＳ Ｐゴシック" charset="0"/>
        </a:defRPr>
      </a:lvl9pPr>
    </p:titleStyle>
    <p:bodyStyle>
      <a:lvl1pPr marL="433388" indent="-325438" algn="l" defTabSz="449263" rtl="0" eaLnBrk="0" fontAlgn="base" hangingPunct="0">
        <a:lnSpc>
          <a:spcPct val="94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3600" indent="-287338" algn="l" defTabSz="449263" rtl="0" eaLnBrk="0" fontAlgn="base" hangingPunct="0">
        <a:lnSpc>
          <a:spcPct val="94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900">
          <a:solidFill>
            <a:srgbClr val="000000"/>
          </a:solidFill>
          <a:latin typeface="+mn-lt"/>
          <a:ea typeface="Kochi Gothic" charset="0"/>
          <a:cs typeface="+mn-cs"/>
        </a:defRPr>
      </a:lvl2pPr>
      <a:lvl3pPr marL="1296988" indent="-217488" algn="l" defTabSz="449263" rtl="0" eaLnBrk="0" fontAlgn="base" hangingPunct="0">
        <a:lnSpc>
          <a:spcPct val="94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Kochi Gothic" charset="0"/>
          <a:cs typeface="+mn-cs"/>
        </a:defRPr>
      </a:lvl3pPr>
      <a:lvl4pPr marL="1727200" indent="-215900" algn="l" defTabSz="449263" rtl="0" eaLnBrk="0" fontAlgn="base" hangingPunct="0">
        <a:lnSpc>
          <a:spcPct val="94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100">
          <a:solidFill>
            <a:srgbClr val="000000"/>
          </a:solidFill>
          <a:latin typeface="+mn-lt"/>
          <a:ea typeface="Kochi Gothic" charset="0"/>
          <a:cs typeface="+mn-cs"/>
        </a:defRPr>
      </a:lvl4pPr>
      <a:lvl5pPr marL="2160588" indent="-217488" algn="l" defTabSz="449263" rtl="0" eaLnBrk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100">
          <a:solidFill>
            <a:srgbClr val="000000"/>
          </a:solidFill>
          <a:latin typeface="+mn-lt"/>
          <a:ea typeface="Kochi Gothic" charset="0"/>
          <a:cs typeface="+mn-cs"/>
        </a:defRPr>
      </a:lvl5pPr>
      <a:lvl6pPr marL="2617788" indent="-217488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100">
          <a:solidFill>
            <a:srgbClr val="000000"/>
          </a:solidFill>
          <a:latin typeface="+mn-lt"/>
          <a:ea typeface="Kochi Gothic" charset="0"/>
          <a:cs typeface="+mn-cs"/>
        </a:defRPr>
      </a:lvl6pPr>
      <a:lvl7pPr marL="3074988" indent="-217488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100">
          <a:solidFill>
            <a:srgbClr val="000000"/>
          </a:solidFill>
          <a:latin typeface="+mn-lt"/>
          <a:ea typeface="Kochi Gothic" charset="0"/>
          <a:cs typeface="+mn-cs"/>
        </a:defRPr>
      </a:lvl7pPr>
      <a:lvl8pPr marL="3532188" indent="-217488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100">
          <a:solidFill>
            <a:srgbClr val="000000"/>
          </a:solidFill>
          <a:latin typeface="+mn-lt"/>
          <a:ea typeface="Kochi Gothic" charset="0"/>
          <a:cs typeface="+mn-cs"/>
        </a:defRPr>
      </a:lvl8pPr>
      <a:lvl9pPr marL="3989388" indent="-217488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100">
          <a:solidFill>
            <a:srgbClr val="000000"/>
          </a:solidFill>
          <a:latin typeface="+mn-lt"/>
          <a:ea typeface="Kochi Gothic" charset="0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1000"/>
            <a:ext cx="9067800" cy="83820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marL="3175" indent="-3175" algn="ctr" defTabSz="42862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500">
          <a:solidFill>
            <a:srgbClr val="000000"/>
          </a:solidFill>
          <a:latin typeface="+mj-lt"/>
          <a:ea typeface="+mj-ea"/>
          <a:cs typeface="ＭＳ Ｐゴシック" charset="0"/>
        </a:defRPr>
      </a:lvl1pPr>
      <a:lvl2pPr marL="3175" indent="-3175" algn="ctr" defTabSz="42862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500">
          <a:solidFill>
            <a:srgbClr val="000000"/>
          </a:solidFill>
          <a:latin typeface="Chalkboard" charset="0"/>
          <a:ea typeface="ＭＳ Ｐゴシック" charset="0"/>
          <a:cs typeface="ＭＳ Ｐゴシック" charset="0"/>
        </a:defRPr>
      </a:lvl2pPr>
      <a:lvl3pPr marL="3175" indent="-3175" algn="ctr" defTabSz="42862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500">
          <a:solidFill>
            <a:srgbClr val="000000"/>
          </a:solidFill>
          <a:latin typeface="Chalkboard" charset="0"/>
          <a:ea typeface="ＭＳ Ｐゴシック" charset="0"/>
          <a:cs typeface="ＭＳ Ｐゴシック" charset="0"/>
        </a:defRPr>
      </a:lvl3pPr>
      <a:lvl4pPr marL="3175" indent="-3175" algn="ctr" defTabSz="42862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500">
          <a:solidFill>
            <a:srgbClr val="000000"/>
          </a:solidFill>
          <a:latin typeface="Chalkboard" charset="0"/>
          <a:ea typeface="ＭＳ Ｐゴシック" charset="0"/>
          <a:cs typeface="ＭＳ Ｐゴシック" charset="0"/>
        </a:defRPr>
      </a:lvl4pPr>
      <a:lvl5pPr marL="3175" indent="-3175" algn="ctr" defTabSz="42862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500">
          <a:solidFill>
            <a:srgbClr val="000000"/>
          </a:solidFill>
          <a:latin typeface="Chalkboard" charset="0"/>
          <a:ea typeface="ＭＳ Ｐゴシック" charset="0"/>
          <a:cs typeface="ＭＳ Ｐゴシック" charset="0"/>
        </a:defRPr>
      </a:lvl5pPr>
      <a:lvl6pPr marL="460375" algn="ctr" defTabSz="428625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500">
          <a:solidFill>
            <a:srgbClr val="000000"/>
          </a:solidFill>
          <a:latin typeface="Chalkboard" charset="0"/>
          <a:ea typeface="ＭＳ Ｐゴシック" charset="0"/>
        </a:defRPr>
      </a:lvl6pPr>
      <a:lvl7pPr marL="917575" algn="ctr" defTabSz="428625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500">
          <a:solidFill>
            <a:srgbClr val="000000"/>
          </a:solidFill>
          <a:latin typeface="Chalkboard" charset="0"/>
          <a:ea typeface="ＭＳ Ｐゴシック" charset="0"/>
        </a:defRPr>
      </a:lvl7pPr>
      <a:lvl8pPr marL="1374775" algn="ctr" defTabSz="428625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500">
          <a:solidFill>
            <a:srgbClr val="000000"/>
          </a:solidFill>
          <a:latin typeface="Chalkboard" charset="0"/>
          <a:ea typeface="ＭＳ Ｐゴシック" charset="0"/>
        </a:defRPr>
      </a:lvl8pPr>
      <a:lvl9pPr marL="1831975" algn="ctr" defTabSz="428625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500">
          <a:solidFill>
            <a:srgbClr val="000000"/>
          </a:solidFill>
          <a:latin typeface="Chalkboard" charset="0"/>
          <a:ea typeface="ＭＳ Ｐゴシック" charset="0"/>
        </a:defRPr>
      </a:lvl9pPr>
    </p:titleStyle>
    <p:bodyStyle>
      <a:lvl1pPr marL="412750" indent="-309563" algn="l" defTabSz="428625" rtl="0" eaLnBrk="0" fontAlgn="base" hangingPunct="0">
        <a:lnSpc>
          <a:spcPct val="94000"/>
        </a:lnSpc>
        <a:spcBef>
          <a:spcPct val="0"/>
        </a:spcBef>
        <a:spcAft>
          <a:spcPts val="1363"/>
        </a:spcAft>
        <a:buClr>
          <a:srgbClr val="000000"/>
        </a:buClr>
        <a:buSzPct val="45000"/>
        <a:buFont typeface="StarSymbol" charset="0"/>
        <a:buChar char="●"/>
        <a:defRPr sz="3000">
          <a:solidFill>
            <a:srgbClr val="000000"/>
          </a:solidFill>
          <a:latin typeface="+mn-lt"/>
          <a:ea typeface="+mn-ea"/>
          <a:cs typeface="+mn-cs"/>
        </a:defRPr>
      </a:lvl1pPr>
      <a:lvl2pPr marL="823913" indent="-274638" algn="l" defTabSz="428625" rtl="0" eaLnBrk="0" fontAlgn="base" hangingPunct="0">
        <a:lnSpc>
          <a:spcPct val="94000"/>
        </a:lnSpc>
        <a:spcBef>
          <a:spcPct val="0"/>
        </a:spcBef>
        <a:spcAft>
          <a:spcPts val="1088"/>
        </a:spcAft>
        <a:buClr>
          <a:srgbClr val="000000"/>
        </a:buClr>
        <a:buSzPct val="75000"/>
        <a:buFont typeface="StarSymbol" charset="0"/>
        <a:buChar char="–"/>
        <a:defRPr sz="2700">
          <a:solidFill>
            <a:srgbClr val="000000"/>
          </a:solidFill>
          <a:latin typeface="+mn-lt"/>
          <a:ea typeface="Kochi Gothic" charset="0"/>
          <a:cs typeface="+mn-cs"/>
        </a:defRPr>
      </a:lvl2pPr>
      <a:lvl3pPr marL="1238250" indent="-207963" algn="l" defTabSz="428625" rtl="0" eaLnBrk="0" fontAlgn="base" hangingPunct="0">
        <a:lnSpc>
          <a:spcPct val="94000"/>
        </a:lnSpc>
        <a:spcBef>
          <a:spcPct val="0"/>
        </a:spcBef>
        <a:spcAft>
          <a:spcPts val="813"/>
        </a:spcAft>
        <a:buClr>
          <a:srgbClr val="000000"/>
        </a:buClr>
        <a:buSzPct val="45000"/>
        <a:buFont typeface="StarSymbol" charset="0"/>
        <a:buChar char="●"/>
        <a:defRPr sz="2300">
          <a:solidFill>
            <a:srgbClr val="000000"/>
          </a:solidFill>
          <a:latin typeface="+mn-lt"/>
          <a:ea typeface="Kochi Gothic" charset="0"/>
          <a:cs typeface="+mn-cs"/>
        </a:defRPr>
      </a:lvl3pPr>
      <a:lvl4pPr marL="1649413" indent="-206375" algn="l" defTabSz="428625" rtl="0" eaLnBrk="0" fontAlgn="base" hangingPunct="0">
        <a:lnSpc>
          <a:spcPct val="94000"/>
        </a:lnSpc>
        <a:spcBef>
          <a:spcPct val="0"/>
        </a:spcBef>
        <a:spcAft>
          <a:spcPts val="550"/>
        </a:spcAft>
        <a:buClr>
          <a:srgbClr val="000000"/>
        </a:buClr>
        <a:buSzPct val="75000"/>
        <a:buFont typeface="StarSymbol" charset="0"/>
        <a:buChar char="–"/>
        <a:defRPr sz="2100">
          <a:solidFill>
            <a:srgbClr val="000000"/>
          </a:solidFill>
          <a:latin typeface="+mn-lt"/>
          <a:ea typeface="Kochi Gothic" charset="0"/>
          <a:cs typeface="+mn-cs"/>
        </a:defRPr>
      </a:lvl4pPr>
      <a:lvl5pPr marL="2062163" indent="-207963" algn="l" defTabSz="428625" rtl="0" eaLnBrk="0" fontAlgn="base" hangingPunct="0">
        <a:lnSpc>
          <a:spcPct val="94000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Symbol" charset="0"/>
        <a:buChar char="●"/>
        <a:defRPr sz="2100">
          <a:solidFill>
            <a:srgbClr val="000000"/>
          </a:solidFill>
          <a:latin typeface="+mn-lt"/>
          <a:ea typeface="Kochi Gothic" charset="0"/>
          <a:cs typeface="+mn-cs"/>
        </a:defRPr>
      </a:lvl5pPr>
      <a:lvl6pPr marL="2519363" indent="-207963" algn="l" defTabSz="428625" rtl="0" fontAlgn="base" hangingPunct="0">
        <a:lnSpc>
          <a:spcPct val="94000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Symbol" charset="0"/>
        <a:buChar char="●"/>
        <a:defRPr sz="2100">
          <a:solidFill>
            <a:srgbClr val="000000"/>
          </a:solidFill>
          <a:latin typeface="+mn-lt"/>
          <a:ea typeface="Kochi Gothic" charset="0"/>
          <a:cs typeface="+mn-cs"/>
        </a:defRPr>
      </a:lvl6pPr>
      <a:lvl7pPr marL="2976563" indent="-207963" algn="l" defTabSz="428625" rtl="0" fontAlgn="base" hangingPunct="0">
        <a:lnSpc>
          <a:spcPct val="94000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Symbol" charset="0"/>
        <a:buChar char="●"/>
        <a:defRPr sz="2100">
          <a:solidFill>
            <a:srgbClr val="000000"/>
          </a:solidFill>
          <a:latin typeface="+mn-lt"/>
          <a:ea typeface="Kochi Gothic" charset="0"/>
          <a:cs typeface="+mn-cs"/>
        </a:defRPr>
      </a:lvl7pPr>
      <a:lvl8pPr marL="3433763" indent="-207963" algn="l" defTabSz="428625" rtl="0" fontAlgn="base" hangingPunct="0">
        <a:lnSpc>
          <a:spcPct val="94000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Symbol" charset="0"/>
        <a:buChar char="●"/>
        <a:defRPr sz="2100">
          <a:solidFill>
            <a:srgbClr val="000000"/>
          </a:solidFill>
          <a:latin typeface="+mn-lt"/>
          <a:ea typeface="Kochi Gothic" charset="0"/>
          <a:cs typeface="+mn-cs"/>
        </a:defRPr>
      </a:lvl8pPr>
      <a:lvl9pPr marL="3890963" indent="-207963" algn="l" defTabSz="428625" rtl="0" fontAlgn="base" hangingPunct="0">
        <a:lnSpc>
          <a:spcPct val="94000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Symbol" charset="0"/>
        <a:buChar char="●"/>
        <a:defRPr sz="2100">
          <a:solidFill>
            <a:srgbClr val="000000"/>
          </a:solidFill>
          <a:latin typeface="+mn-lt"/>
          <a:ea typeface="Kochi Gothic" charset="0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3.emf"/><Relationship Id="rId2" Type="http://schemas.openxmlformats.org/officeDocument/2006/relationships/vmlDrawing" Target="../drawings/vmlDrawing5.vml"/><Relationship Id="rId1" Type="http://schemas.openxmlformats.org/officeDocument/2006/relationships/themeOverride" Target="../theme/themeOverride3.x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35.emf"/><Relationship Id="rId5" Type="http://schemas.openxmlformats.org/officeDocument/2006/relationships/image" Target="../media/image32.e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oleObject" Target="../embeddings/oleObject36.bin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7.emf"/><Relationship Id="rId12" Type="http://schemas.openxmlformats.org/officeDocument/2006/relationships/image" Target="../media/image42.png"/><Relationship Id="rId17" Type="http://schemas.openxmlformats.org/officeDocument/2006/relationships/image" Target="../media/image41.emf"/><Relationship Id="rId2" Type="http://schemas.openxmlformats.org/officeDocument/2006/relationships/vmlDrawing" Target="../drawings/vmlDrawing6.vml"/><Relationship Id="rId16" Type="http://schemas.openxmlformats.org/officeDocument/2006/relationships/oleObject" Target="../embeddings/oleObject37.bin"/><Relationship Id="rId1" Type="http://schemas.openxmlformats.org/officeDocument/2006/relationships/themeOverride" Target="../theme/themeOverride4.x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39.emf"/><Relationship Id="rId5" Type="http://schemas.openxmlformats.org/officeDocument/2006/relationships/image" Target="../media/image36.emf"/><Relationship Id="rId15" Type="http://schemas.openxmlformats.org/officeDocument/2006/relationships/image" Target="../media/image43.png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32.bin"/><Relationship Id="rId9" Type="http://schemas.openxmlformats.org/officeDocument/2006/relationships/image" Target="../media/image38.emf"/><Relationship Id="rId1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38.bin"/><Relationship Id="rId2" Type="http://schemas.openxmlformats.org/officeDocument/2006/relationships/vmlDrawing" Target="../drawings/vmlDrawing7.v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4.emf"/><Relationship Id="rId18" Type="http://schemas.openxmlformats.org/officeDocument/2006/relationships/oleObject" Target="../embeddings/oleObject45.bin"/><Relationship Id="rId3" Type="http://schemas.openxmlformats.org/officeDocument/2006/relationships/image" Target="../media/image59.png"/><Relationship Id="rId21" Type="http://schemas.openxmlformats.org/officeDocument/2006/relationships/image" Target="../media/image58.emf"/><Relationship Id="rId7" Type="http://schemas.openxmlformats.org/officeDocument/2006/relationships/image" Target="../media/image52.emf"/><Relationship Id="rId12" Type="http://schemas.openxmlformats.org/officeDocument/2006/relationships/oleObject" Target="../embeddings/oleObject42.bin"/><Relationship Id="rId17" Type="http://schemas.openxmlformats.org/officeDocument/2006/relationships/image" Target="../media/image56.e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44.bin"/><Relationship Id="rId20" Type="http://schemas.openxmlformats.org/officeDocument/2006/relationships/oleObject" Target="../embeddings/oleObject46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53.emf"/><Relationship Id="rId5" Type="http://schemas.openxmlformats.org/officeDocument/2006/relationships/image" Target="../media/image51.emf"/><Relationship Id="rId15" Type="http://schemas.openxmlformats.org/officeDocument/2006/relationships/image" Target="../media/image55.emf"/><Relationship Id="rId10" Type="http://schemas.openxmlformats.org/officeDocument/2006/relationships/oleObject" Target="../embeddings/oleObject41.bin"/><Relationship Id="rId19" Type="http://schemas.openxmlformats.org/officeDocument/2006/relationships/image" Target="../media/image57.emf"/><Relationship Id="rId4" Type="http://schemas.openxmlformats.org/officeDocument/2006/relationships/oleObject" Target="../embeddings/oleObject39.bin"/><Relationship Id="rId9" Type="http://schemas.openxmlformats.org/officeDocument/2006/relationships/image" Target="../media/image61.png"/><Relationship Id="rId14" Type="http://schemas.openxmlformats.org/officeDocument/2006/relationships/oleObject" Target="../embeddings/oleObject4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13" Type="http://schemas.openxmlformats.org/officeDocument/2006/relationships/image" Target="../media/image66.e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3.emf"/><Relationship Id="rId12" Type="http://schemas.openxmlformats.org/officeDocument/2006/relationships/oleObject" Target="../embeddings/oleObject51.bin"/><Relationship Id="rId2" Type="http://schemas.openxmlformats.org/officeDocument/2006/relationships/vmlDrawing" Target="../drawings/vmlDrawing9.vml"/><Relationship Id="rId1" Type="http://schemas.openxmlformats.org/officeDocument/2006/relationships/themeOverride" Target="../theme/themeOverride7.xml"/><Relationship Id="rId6" Type="http://schemas.openxmlformats.org/officeDocument/2006/relationships/oleObject" Target="../embeddings/oleObject48.bin"/><Relationship Id="rId11" Type="http://schemas.openxmlformats.org/officeDocument/2006/relationships/image" Target="../media/image65.emf"/><Relationship Id="rId5" Type="http://schemas.openxmlformats.org/officeDocument/2006/relationships/image" Target="../media/image62.emf"/><Relationship Id="rId10" Type="http://schemas.openxmlformats.org/officeDocument/2006/relationships/oleObject" Target="../embeddings/oleObject50.bin"/><Relationship Id="rId4" Type="http://schemas.openxmlformats.org/officeDocument/2006/relationships/oleObject" Target="../embeddings/oleObject47.bin"/><Relationship Id="rId9" Type="http://schemas.openxmlformats.org/officeDocument/2006/relationships/image" Target="../media/image6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61.png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5.emf"/><Relationship Id="rId11" Type="http://schemas.openxmlformats.org/officeDocument/2006/relationships/image" Target="../media/image57.emf"/><Relationship Id="rId5" Type="http://schemas.openxmlformats.org/officeDocument/2006/relationships/oleObject" Target="../embeddings/oleObject43.bin"/><Relationship Id="rId10" Type="http://schemas.openxmlformats.org/officeDocument/2006/relationships/oleObject" Target="../embeddings/oleObject45.bin"/><Relationship Id="rId4" Type="http://schemas.openxmlformats.org/officeDocument/2006/relationships/image" Target="../media/image59.pn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8.emf"/><Relationship Id="rId26" Type="http://schemas.openxmlformats.org/officeDocument/2006/relationships/image" Target="../media/image12.e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e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7.emf"/><Relationship Id="rId20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10" Type="http://schemas.openxmlformats.org/officeDocument/2006/relationships/image" Target="../media/image4.e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1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.emf"/><Relationship Id="rId22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slideLayout" Target="../slideLayouts/slideLayout6.xml"/><Relationship Id="rId7" Type="http://schemas.openxmlformats.org/officeDocument/2006/relationships/slide" Target="slide14.xml"/><Relationship Id="rId12" Type="http://schemas.openxmlformats.org/officeDocument/2006/relationships/image" Target="../media/image77.emf"/><Relationship Id="rId2" Type="http://schemas.openxmlformats.org/officeDocument/2006/relationships/vmlDrawing" Target="../drawings/vmlDrawing11.vml"/><Relationship Id="rId1" Type="http://schemas.openxmlformats.org/officeDocument/2006/relationships/themeOverride" Target="../theme/themeOverride10.xml"/><Relationship Id="rId6" Type="http://schemas.openxmlformats.org/officeDocument/2006/relationships/hyperlink" Target="file:///Users/louisnar/enseignement/MECADEF/TRANSPARENTS/EquationConservation.ppt%23-1,14,Bilan%20de%20masse#-1,14,Bilan de masse" TargetMode="External"/><Relationship Id="rId11" Type="http://schemas.openxmlformats.org/officeDocument/2006/relationships/oleObject" Target="../embeddings/oleObject54.bin"/><Relationship Id="rId5" Type="http://schemas.openxmlformats.org/officeDocument/2006/relationships/image" Target="../media/image75.emf"/><Relationship Id="rId10" Type="http://schemas.openxmlformats.org/officeDocument/2006/relationships/hyperlink" Target="file:///Users/louisnar/enseignement/MECADEF/TRANSPARENTS/EquationConservation.ppt%23-1,17,Bilan%20de%20masse#-1,17,Bilan de masse" TargetMode="External"/><Relationship Id="rId4" Type="http://schemas.openxmlformats.org/officeDocument/2006/relationships/oleObject" Target="../embeddings/oleObject52.bin"/><Relationship Id="rId9" Type="http://schemas.openxmlformats.org/officeDocument/2006/relationships/image" Target="../media/image7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video" Target="../media/media1.mov"/><Relationship Id="rId7" Type="http://schemas.openxmlformats.org/officeDocument/2006/relationships/image" Target="../media/image81.png"/><Relationship Id="rId2" Type="http://schemas.microsoft.com/office/2007/relationships/media" Target="../media/media1.mov"/><Relationship Id="rId1" Type="http://schemas.openxmlformats.org/officeDocument/2006/relationships/themeOverride" Target="../theme/themeOverride13.xml"/><Relationship Id="rId6" Type="http://schemas.openxmlformats.org/officeDocument/2006/relationships/slideLayout" Target="../slideLayouts/slideLayout6.xml"/><Relationship Id="rId5" Type="http://schemas.openxmlformats.org/officeDocument/2006/relationships/video" Target="../media/media2.mp4"/><Relationship Id="rId4" Type="http://schemas.microsoft.com/office/2007/relationships/media" Target="../media/media2.mp4"/><Relationship Id="rId9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13" Type="http://schemas.openxmlformats.org/officeDocument/2006/relationships/image" Target="../media/image88.e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5.emf"/><Relationship Id="rId12" Type="http://schemas.openxmlformats.org/officeDocument/2006/relationships/oleObject" Target="../embeddings/oleObject59.bin"/><Relationship Id="rId17" Type="http://schemas.openxmlformats.org/officeDocument/2006/relationships/slide" Target="slide9.xml"/><Relationship Id="rId2" Type="http://schemas.openxmlformats.org/officeDocument/2006/relationships/vmlDrawing" Target="../drawings/vmlDrawing12.vml"/><Relationship Id="rId16" Type="http://schemas.openxmlformats.org/officeDocument/2006/relationships/slide" Target="slide15.xml"/><Relationship Id="rId1" Type="http://schemas.openxmlformats.org/officeDocument/2006/relationships/themeOverride" Target="../theme/themeOverride14.xml"/><Relationship Id="rId6" Type="http://schemas.openxmlformats.org/officeDocument/2006/relationships/oleObject" Target="../embeddings/oleObject56.bin"/><Relationship Id="rId11" Type="http://schemas.openxmlformats.org/officeDocument/2006/relationships/image" Target="../media/image87.emf"/><Relationship Id="rId5" Type="http://schemas.openxmlformats.org/officeDocument/2006/relationships/image" Target="../media/image84.emf"/><Relationship Id="rId15" Type="http://schemas.openxmlformats.org/officeDocument/2006/relationships/image" Target="../media/image89.emf"/><Relationship Id="rId10" Type="http://schemas.openxmlformats.org/officeDocument/2006/relationships/oleObject" Target="../embeddings/oleObject58.bin"/><Relationship Id="rId4" Type="http://schemas.openxmlformats.org/officeDocument/2006/relationships/oleObject" Target="../embeddings/oleObject55.bin"/><Relationship Id="rId9" Type="http://schemas.openxmlformats.org/officeDocument/2006/relationships/image" Target="../media/image86.emf"/><Relationship Id="rId14" Type="http://schemas.openxmlformats.org/officeDocument/2006/relationships/oleObject" Target="../embeddings/oleObject60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slide" Target="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image" Target="../media/image91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0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png"/><Relationship Id="rId7" Type="http://schemas.openxmlformats.org/officeDocument/2006/relationships/image" Target="../media/image9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61.bin"/><Relationship Id="rId11" Type="http://schemas.openxmlformats.org/officeDocument/2006/relationships/image" Target="../media/image101.png"/><Relationship Id="rId5" Type="http://schemas.openxmlformats.org/officeDocument/2006/relationships/image" Target="../media/image97.png"/><Relationship Id="rId10" Type="http://schemas.openxmlformats.org/officeDocument/2006/relationships/image" Target="../media/image100.png"/><Relationship Id="rId4" Type="http://schemas.openxmlformats.org/officeDocument/2006/relationships/image" Target="../media/image96.png"/><Relationship Id="rId9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emf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1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3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49.png"/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4.bin"/><Relationship Id="rId12" Type="http://schemas.openxmlformats.org/officeDocument/2006/relationships/image" Target="../media/image10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.emf"/><Relationship Id="rId11" Type="http://schemas.openxmlformats.org/officeDocument/2006/relationships/oleObject" Target="../embeddings/oleObject66.bin"/><Relationship Id="rId5" Type="http://schemas.openxmlformats.org/officeDocument/2006/relationships/oleObject" Target="../embeddings/oleObject63.bin"/><Relationship Id="rId10" Type="http://schemas.openxmlformats.org/officeDocument/2006/relationships/image" Target="../media/image12.emf"/><Relationship Id="rId4" Type="http://schemas.openxmlformats.org/officeDocument/2006/relationships/image" Target="../media/image9.emf"/><Relationship Id="rId9" Type="http://schemas.openxmlformats.org/officeDocument/2006/relationships/oleObject" Target="../embeddings/oleObject65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26.emf"/><Relationship Id="rId18" Type="http://schemas.openxmlformats.org/officeDocument/2006/relationships/image" Target="../media/image28.emf"/><Relationship Id="rId3" Type="http://schemas.openxmlformats.org/officeDocument/2006/relationships/slideLayout" Target="../slideLayouts/slideLayout6.xml"/><Relationship Id="rId21" Type="http://schemas.openxmlformats.org/officeDocument/2006/relationships/oleObject" Target="../embeddings/oleObject26.bin"/><Relationship Id="rId7" Type="http://schemas.openxmlformats.org/officeDocument/2006/relationships/image" Target="../media/image23.emf"/><Relationship Id="rId12" Type="http://schemas.openxmlformats.org/officeDocument/2006/relationships/oleObject" Target="../embeddings/oleObject22.bin"/><Relationship Id="rId17" Type="http://schemas.openxmlformats.org/officeDocument/2006/relationships/oleObject" Target="../embeddings/oleObject24.bin"/><Relationship Id="rId2" Type="http://schemas.openxmlformats.org/officeDocument/2006/relationships/vmlDrawing" Target="../drawings/vmlDrawing4.vml"/><Relationship Id="rId16" Type="http://schemas.openxmlformats.org/officeDocument/2006/relationships/image" Target="../media/image27.emf"/><Relationship Id="rId20" Type="http://schemas.openxmlformats.org/officeDocument/2006/relationships/image" Target="../media/image29.emf"/><Relationship Id="rId1" Type="http://schemas.openxmlformats.org/officeDocument/2006/relationships/themeOverride" Target="../theme/themeOverride2.x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25.emf"/><Relationship Id="rId24" Type="http://schemas.openxmlformats.org/officeDocument/2006/relationships/image" Target="../media/image31.emf"/><Relationship Id="rId5" Type="http://schemas.openxmlformats.org/officeDocument/2006/relationships/image" Target="../media/image22.emf"/><Relationship Id="rId15" Type="http://schemas.openxmlformats.org/officeDocument/2006/relationships/oleObject" Target="../embeddings/oleObject23.bin"/><Relationship Id="rId23" Type="http://schemas.openxmlformats.org/officeDocument/2006/relationships/oleObject" Target="../embeddings/oleObject27.bin"/><Relationship Id="rId10" Type="http://schemas.openxmlformats.org/officeDocument/2006/relationships/oleObject" Target="../embeddings/oleObject21.bin"/><Relationship Id="rId19" Type="http://schemas.openxmlformats.org/officeDocument/2006/relationships/oleObject" Target="../embeddings/oleObject25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4.emf"/><Relationship Id="rId14" Type="http://schemas.openxmlformats.org/officeDocument/2006/relationships/slide" Target="slide31.xml"/><Relationship Id="rId22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2278063" y="3025775"/>
            <a:ext cx="6134100" cy="232128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4274" tIns="52138" rIns="104274" bIns="52138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fr-FR" sz="4800">
                <a:latin typeface="Chalkboard" charset="0"/>
                <a:cs typeface="+mn-cs"/>
              </a:rPr>
              <a:t>Équations de la</a:t>
            </a:r>
            <a:br>
              <a:rPr lang="fr-FR" sz="4800">
                <a:latin typeface="Chalkboard" charset="0"/>
                <a:cs typeface="+mn-cs"/>
              </a:rPr>
            </a:br>
            <a:r>
              <a:rPr lang="fr-FR" sz="4800">
                <a:latin typeface="Chalkboard" charset="0"/>
                <a:cs typeface="+mn-cs"/>
              </a:rPr>
              <a:t>mécanique des fluides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914650" y="1581150"/>
            <a:ext cx="47164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74" tIns="52138" rIns="104274" bIns="52138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500">
                <a:latin typeface="Chalkboard" charset="0"/>
                <a:cs typeface="+mn-cs"/>
              </a:rPr>
              <a:t>Cours de Mécanique des fluides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925888" y="5846763"/>
            <a:ext cx="279241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300">
                <a:latin typeface="Chalkboard" charset="0"/>
                <a:cs typeface="+mn-cs"/>
              </a:rPr>
              <a:t>Olivier LOUISNARD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8" name="Rectangle 68"/>
          <p:cNvSpPr>
            <a:spLocks noChangeArrowheads="1"/>
          </p:cNvSpPr>
          <p:nvPr/>
        </p:nvSpPr>
        <p:spPr bwMode="auto">
          <a:xfrm>
            <a:off x="2493963" y="1344613"/>
            <a:ext cx="5700712" cy="839144"/>
          </a:xfrm>
          <a:prstGeom prst="rect">
            <a:avLst/>
          </a:prstGeom>
          <a:solidFill>
            <a:schemeClr val="fol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2544067" y="1349858"/>
            <a:ext cx="5585659" cy="84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/>
          <a:p>
            <a:pPr algn="ctr" defTabSz="1042988">
              <a:defRPr/>
            </a:pPr>
            <a:r>
              <a:rPr lang="fr-FR" sz="2300">
                <a:cs typeface="+mn-cs"/>
              </a:rPr>
              <a:t>Le calcul de     inclut les puissances de </a:t>
            </a:r>
            <a:br>
              <a:rPr lang="fr-FR" sz="2300">
                <a:cs typeface="+mn-cs"/>
              </a:rPr>
            </a:br>
            <a:r>
              <a:rPr lang="fr-FR" sz="2300">
                <a:cs typeface="+mn-cs"/>
              </a:rPr>
              <a:t>toutes les forces </a:t>
            </a:r>
            <a:r>
              <a:rPr lang="fr-FR" sz="2300" b="1">
                <a:cs typeface="+mn-cs"/>
              </a:rPr>
              <a:t>extérieures</a:t>
            </a:r>
            <a:endParaRPr lang="fr-FR" sz="2300">
              <a:cs typeface="+mn-cs"/>
            </a:endParaRPr>
          </a:p>
        </p:txBody>
      </p:sp>
      <p:graphicFrame>
        <p:nvGraphicFramePr>
          <p:cNvPr id="927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9862657"/>
              </p:ext>
            </p:extLst>
          </p:nvPr>
        </p:nvGraphicFramePr>
        <p:xfrm>
          <a:off x="4360376" y="1344613"/>
          <a:ext cx="428667" cy="374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8" name="Équation" r:id="rId4" imgW="177800" imgH="165100" progId="Equation.3">
                  <p:embed/>
                </p:oleObj>
              </mc:Choice>
              <mc:Fallback>
                <p:oleObj name="Équation" r:id="rId4" imgW="177800" imgH="1651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0376" y="1344613"/>
                        <a:ext cx="428667" cy="3741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8" name="Freeform 10"/>
          <p:cNvSpPr>
            <a:spLocks noChangeArrowheads="1"/>
          </p:cNvSpPr>
          <p:nvPr/>
        </p:nvSpPr>
        <p:spPr bwMode="auto">
          <a:xfrm>
            <a:off x="3732213" y="4465638"/>
            <a:ext cx="3255962" cy="1920875"/>
          </a:xfrm>
          <a:custGeom>
            <a:avLst/>
            <a:gdLst>
              <a:gd name="T0" fmla="*/ 790409273 w 5250"/>
              <a:gd name="T1" fmla="*/ 11178987 h 3040"/>
              <a:gd name="T2" fmla="*/ 506169372 w 5250"/>
              <a:gd name="T3" fmla="*/ 77455493 h 3040"/>
              <a:gd name="T4" fmla="*/ 222314605 w 5250"/>
              <a:gd name="T5" fmla="*/ 275486332 h 3040"/>
              <a:gd name="T6" fmla="*/ 41924387 w 5250"/>
              <a:gd name="T7" fmla="*/ 558558857 h 3040"/>
              <a:gd name="T8" fmla="*/ 4230890 w 5250"/>
              <a:gd name="T9" fmla="*/ 842030089 h 3040"/>
              <a:gd name="T10" fmla="*/ 146158584 w 5250"/>
              <a:gd name="T11" fmla="*/ 1087172915 h 3040"/>
              <a:gd name="T12" fmla="*/ 430397864 w 5250"/>
              <a:gd name="T13" fmla="*/ 1181397520 h 3040"/>
              <a:gd name="T14" fmla="*/ 714637145 w 5250"/>
              <a:gd name="T15" fmla="*/ 1209744328 h 3040"/>
              <a:gd name="T16" fmla="*/ 998877046 w 5250"/>
              <a:gd name="T17" fmla="*/ 1209744328 h 3040"/>
              <a:gd name="T18" fmla="*/ 1292732268 w 5250"/>
              <a:gd name="T19" fmla="*/ 1190979780 h 3040"/>
              <a:gd name="T20" fmla="*/ 1576587035 w 5250"/>
              <a:gd name="T21" fmla="*/ 1143867161 h 3040"/>
              <a:gd name="T22" fmla="*/ 1860826936 w 5250"/>
              <a:gd name="T23" fmla="*/ 1058426768 h 3040"/>
              <a:gd name="T24" fmla="*/ 2002754010 w 5250"/>
              <a:gd name="T25" fmla="*/ 775753583 h 3040"/>
              <a:gd name="T26" fmla="*/ 1965060513 w 5250"/>
              <a:gd name="T27" fmla="*/ 492681690 h 3040"/>
              <a:gd name="T28" fmla="*/ 1718514729 w 5250"/>
              <a:gd name="T29" fmla="*/ 247538233 h 3040"/>
              <a:gd name="T30" fmla="*/ 1434659342 w 5250"/>
              <a:gd name="T31" fmla="*/ 49108686 h 3040"/>
              <a:gd name="T32" fmla="*/ 1150420061 w 5250"/>
              <a:gd name="T33" fmla="*/ 20761247 h 3040"/>
              <a:gd name="T34" fmla="*/ 866180780 w 5250"/>
              <a:gd name="T35" fmla="*/ 11178987 h 3040"/>
              <a:gd name="T36" fmla="*/ 818871342 w 5250"/>
              <a:gd name="T37" fmla="*/ 11178987 h 3040"/>
              <a:gd name="T38" fmla="*/ 790409273 w 5250"/>
              <a:gd name="T39" fmla="*/ 11178987 h 30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250" h="3040">
                <a:moveTo>
                  <a:pt x="2055" y="28"/>
                </a:moveTo>
                <a:cubicBezTo>
                  <a:pt x="1809" y="83"/>
                  <a:pt x="1552" y="104"/>
                  <a:pt x="1316" y="194"/>
                </a:cubicBezTo>
                <a:cubicBezTo>
                  <a:pt x="1034" y="301"/>
                  <a:pt x="803" y="499"/>
                  <a:pt x="578" y="690"/>
                </a:cubicBezTo>
                <a:cubicBezTo>
                  <a:pt x="356" y="878"/>
                  <a:pt x="152" y="1114"/>
                  <a:pt x="109" y="1399"/>
                </a:cubicBezTo>
                <a:cubicBezTo>
                  <a:pt x="73" y="1634"/>
                  <a:pt x="22" y="1862"/>
                  <a:pt x="11" y="2109"/>
                </a:cubicBezTo>
                <a:cubicBezTo>
                  <a:pt x="0" y="2367"/>
                  <a:pt x="114" y="2619"/>
                  <a:pt x="380" y="2723"/>
                </a:cubicBezTo>
                <a:cubicBezTo>
                  <a:pt x="624" y="2819"/>
                  <a:pt x="866" y="2907"/>
                  <a:pt x="1119" y="2959"/>
                </a:cubicBezTo>
                <a:cubicBezTo>
                  <a:pt x="1362" y="3009"/>
                  <a:pt x="1609" y="3036"/>
                  <a:pt x="1858" y="3030"/>
                </a:cubicBezTo>
                <a:cubicBezTo>
                  <a:pt x="2107" y="3024"/>
                  <a:pt x="2351" y="3022"/>
                  <a:pt x="2597" y="3030"/>
                </a:cubicBezTo>
                <a:cubicBezTo>
                  <a:pt x="2853" y="3039"/>
                  <a:pt x="3106" y="2994"/>
                  <a:pt x="3361" y="2983"/>
                </a:cubicBezTo>
                <a:cubicBezTo>
                  <a:pt x="3611" y="2971"/>
                  <a:pt x="3856" y="2917"/>
                  <a:pt x="4099" y="2865"/>
                </a:cubicBezTo>
                <a:cubicBezTo>
                  <a:pt x="4349" y="2811"/>
                  <a:pt x="4625" y="2816"/>
                  <a:pt x="4838" y="2651"/>
                </a:cubicBezTo>
                <a:cubicBezTo>
                  <a:pt x="5066" y="2475"/>
                  <a:pt x="5162" y="2203"/>
                  <a:pt x="5207" y="1943"/>
                </a:cubicBezTo>
                <a:cubicBezTo>
                  <a:pt x="5249" y="1708"/>
                  <a:pt x="5193" y="1463"/>
                  <a:pt x="5109" y="1234"/>
                </a:cubicBezTo>
                <a:cubicBezTo>
                  <a:pt x="4998" y="934"/>
                  <a:pt x="4706" y="796"/>
                  <a:pt x="4468" y="620"/>
                </a:cubicBezTo>
                <a:cubicBezTo>
                  <a:pt x="4230" y="444"/>
                  <a:pt x="4002" y="255"/>
                  <a:pt x="3730" y="123"/>
                </a:cubicBezTo>
                <a:cubicBezTo>
                  <a:pt x="3492" y="8"/>
                  <a:pt x="3238" y="49"/>
                  <a:pt x="2991" y="52"/>
                </a:cubicBezTo>
                <a:cubicBezTo>
                  <a:pt x="2744" y="55"/>
                  <a:pt x="2500" y="0"/>
                  <a:pt x="2252" y="28"/>
                </a:cubicBezTo>
                <a:lnTo>
                  <a:pt x="2129" y="28"/>
                </a:lnTo>
                <a:lnTo>
                  <a:pt x="2055" y="28"/>
                </a:lnTo>
              </a:path>
            </a:pathLst>
          </a:custGeom>
          <a:solidFill>
            <a:srgbClr val="CC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4254500" y="5487988"/>
            <a:ext cx="4572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700">
                <a:latin typeface="Times New Roman" charset="0"/>
                <a:cs typeface="+mn-cs"/>
              </a:rPr>
              <a:t>V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3910013" y="4251325"/>
            <a:ext cx="4000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700">
                <a:latin typeface="Times New Roman" charset="0"/>
                <a:cs typeface="+mn-cs"/>
              </a:rPr>
              <a:t>S</a:t>
            </a: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6869113" y="5684838"/>
            <a:ext cx="5715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700">
                <a:solidFill>
                  <a:srgbClr val="FF00FF"/>
                </a:solidFill>
                <a:latin typeface="Times New Roman" charset="0"/>
                <a:cs typeface="+mn-cs"/>
              </a:rPr>
              <a:t>dS</a:t>
            </a:r>
          </a:p>
        </p:txBody>
      </p:sp>
      <p:sp>
        <p:nvSpPr>
          <p:cNvPr id="40974" name="Line 14"/>
          <p:cNvSpPr>
            <a:spLocks noChangeShapeType="1"/>
          </p:cNvSpPr>
          <p:nvPr/>
        </p:nvSpPr>
        <p:spPr bwMode="auto">
          <a:xfrm>
            <a:off x="6958013" y="5641975"/>
            <a:ext cx="830262" cy="11747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7720013" y="5535613"/>
            <a:ext cx="4000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700" b="1">
                <a:solidFill>
                  <a:srgbClr val="FF00FF"/>
                </a:solidFill>
                <a:latin typeface="Times New Roman" charset="0"/>
                <a:cs typeface="+mn-cs"/>
              </a:rPr>
              <a:t>n</a:t>
            </a:r>
            <a:endParaRPr lang="fr-FR" sz="2700">
              <a:solidFill>
                <a:srgbClr val="FF00FF"/>
              </a:solidFill>
              <a:latin typeface="Times New Roman" charset="0"/>
              <a:cs typeface="+mn-cs"/>
            </a:endParaRPr>
          </a:p>
        </p:txBody>
      </p:sp>
      <p:sp>
        <p:nvSpPr>
          <p:cNvPr id="40976" name="Line 16"/>
          <p:cNvSpPr>
            <a:spLocks noChangeShapeType="1"/>
          </p:cNvSpPr>
          <p:nvPr/>
        </p:nvSpPr>
        <p:spPr bwMode="auto">
          <a:xfrm flipH="1">
            <a:off x="6935788" y="5464175"/>
            <a:ext cx="52387" cy="3635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 flipH="1" flipV="1">
            <a:off x="2930525" y="5332413"/>
            <a:ext cx="817563" cy="131762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2505075" y="5048250"/>
            <a:ext cx="4000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700" b="1">
                <a:solidFill>
                  <a:srgbClr val="FF00FF"/>
                </a:solidFill>
                <a:latin typeface="Times New Roman" charset="0"/>
                <a:cs typeface="+mn-cs"/>
              </a:rPr>
              <a:t>n</a:t>
            </a:r>
            <a:endParaRPr lang="fr-FR" sz="2700">
              <a:solidFill>
                <a:srgbClr val="FF00FF"/>
              </a:solidFill>
              <a:latin typeface="Times New Roman" charset="0"/>
              <a:cs typeface="+mn-cs"/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 flipH="1">
            <a:off x="3744913" y="5327650"/>
            <a:ext cx="44450" cy="30797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40980" name="Text Box 20"/>
          <p:cNvSpPr txBox="1">
            <a:spLocks noChangeArrowheads="1"/>
          </p:cNvSpPr>
          <p:nvPr/>
        </p:nvSpPr>
        <p:spPr bwMode="auto">
          <a:xfrm>
            <a:off x="3841750" y="5180013"/>
            <a:ext cx="5715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700">
                <a:solidFill>
                  <a:srgbClr val="FF00FF"/>
                </a:solidFill>
                <a:latin typeface="Times New Roman" charset="0"/>
                <a:cs typeface="+mn-cs"/>
              </a:rPr>
              <a:t>dS</a:t>
            </a:r>
          </a:p>
        </p:txBody>
      </p:sp>
      <p:sp>
        <p:nvSpPr>
          <p:cNvPr id="40982" name="Text Box 22"/>
          <p:cNvSpPr txBox="1">
            <a:spLocks noChangeArrowheads="1"/>
          </p:cNvSpPr>
          <p:nvPr/>
        </p:nvSpPr>
        <p:spPr bwMode="auto">
          <a:xfrm>
            <a:off x="747713" y="2352675"/>
            <a:ext cx="5453931" cy="52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18939" tIns="59470" rIns="118939" bIns="59470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fr-FR" sz="2700">
                <a:latin typeface="Times New Roman" charset="0"/>
                <a:cs typeface="+mn-cs"/>
              </a:rPr>
              <a:t> </a:t>
            </a:r>
            <a:r>
              <a:rPr lang="fr-FR">
                <a:latin typeface="Chalkboard" charset="0"/>
                <a:cs typeface="+mn-cs"/>
              </a:rPr>
              <a:t>Forces de pression :</a:t>
            </a:r>
            <a:r>
              <a:rPr lang="fr-FR" sz="2700">
                <a:latin typeface="Times New Roman" charset="0"/>
                <a:cs typeface="+mn-cs"/>
              </a:rPr>
              <a:t> 	</a:t>
            </a:r>
            <a:r>
              <a:rPr lang="fr-FR" sz="2700" b="1">
                <a:solidFill>
                  <a:srgbClr val="FF0000"/>
                </a:solidFill>
                <a:cs typeface="+mn-cs"/>
              </a:rPr>
              <a:t>dF</a:t>
            </a:r>
            <a:r>
              <a:rPr lang="fr-FR" sz="2700" baseline="-25000">
                <a:solidFill>
                  <a:srgbClr val="FF0000"/>
                </a:solidFill>
                <a:cs typeface="+mn-cs"/>
              </a:rPr>
              <a:t>p</a:t>
            </a:r>
            <a:r>
              <a:rPr lang="fr-FR" sz="2700">
                <a:cs typeface="+mn-cs"/>
              </a:rPr>
              <a:t> =</a:t>
            </a:r>
            <a:r>
              <a:rPr lang="fr-FR" sz="2700">
                <a:latin typeface="Times New Roman" charset="0"/>
                <a:cs typeface="+mn-cs"/>
              </a:rPr>
              <a:t> </a:t>
            </a:r>
            <a:r>
              <a:rPr lang="fr-FR" sz="2700">
                <a:solidFill>
                  <a:srgbClr val="FF0000"/>
                </a:solidFill>
                <a:latin typeface="Symbol" charset="0"/>
                <a:cs typeface="+mn-cs"/>
              </a:rPr>
              <a:t>-</a:t>
            </a:r>
            <a:r>
              <a:rPr lang="fr-FR" sz="2700">
                <a:solidFill>
                  <a:srgbClr val="FF0000"/>
                </a:solidFill>
                <a:latin typeface="Times New Roman" charset="0"/>
                <a:cs typeface="+mn-cs"/>
              </a:rPr>
              <a:t>p</a:t>
            </a:r>
            <a:r>
              <a:rPr lang="fr-FR" sz="2700" b="1">
                <a:solidFill>
                  <a:srgbClr val="FF00FF"/>
                </a:solidFill>
                <a:latin typeface="Times New Roman" charset="0"/>
                <a:cs typeface="+mn-cs"/>
              </a:rPr>
              <a:t>n</a:t>
            </a:r>
            <a:r>
              <a:rPr lang="fr-FR" sz="2700">
                <a:solidFill>
                  <a:srgbClr val="FF00FF"/>
                </a:solidFill>
                <a:latin typeface="Times New Roman" charset="0"/>
                <a:cs typeface="+mn-cs"/>
              </a:rPr>
              <a:t> dS	</a:t>
            </a:r>
          </a:p>
        </p:txBody>
      </p:sp>
      <p:grpSp>
        <p:nvGrpSpPr>
          <p:cNvPr id="9271" name="Group 23"/>
          <p:cNvGrpSpPr>
            <a:grpSpLocks/>
          </p:cNvGrpSpPr>
          <p:nvPr/>
        </p:nvGrpSpPr>
        <p:grpSpPr bwMode="auto">
          <a:xfrm>
            <a:off x="4783882" y="4931411"/>
            <a:ext cx="2191593" cy="691514"/>
            <a:chOff x="2928" y="3153"/>
            <a:chExt cx="1181" cy="395"/>
          </a:xfrm>
        </p:grpSpPr>
        <p:sp>
          <p:nvSpPr>
            <p:cNvPr id="40984" name="Line 24"/>
            <p:cNvSpPr>
              <a:spLocks noChangeShapeType="1"/>
            </p:cNvSpPr>
            <p:nvPr/>
          </p:nvSpPr>
          <p:spPr bwMode="auto">
            <a:xfrm flipH="1" flipV="1">
              <a:off x="3470" y="3452"/>
              <a:ext cx="639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0985" name="Rectangle 25"/>
            <p:cNvSpPr>
              <a:spLocks noChangeArrowheads="1"/>
            </p:cNvSpPr>
            <p:nvPr/>
          </p:nvSpPr>
          <p:spPr bwMode="auto">
            <a:xfrm>
              <a:off x="2928" y="3153"/>
              <a:ext cx="1062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/>
            <a:p>
              <a:pPr defTabSz="1042988">
                <a:defRPr/>
              </a:pPr>
              <a:r>
                <a:rPr lang="fr-FR" sz="2700" b="1">
                  <a:solidFill>
                    <a:srgbClr val="FF0000"/>
                  </a:solidFill>
                  <a:latin typeface="Times New Roman" charset="0"/>
                  <a:cs typeface="+mn-cs"/>
                </a:rPr>
                <a:t>dF</a:t>
              </a:r>
              <a:r>
                <a:rPr lang="fr-FR" sz="2700" b="1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p</a:t>
              </a:r>
              <a:r>
                <a:rPr lang="fr-FR" sz="2700">
                  <a:solidFill>
                    <a:srgbClr val="FF0000"/>
                  </a:solidFill>
                  <a:latin typeface="Times New Roman" charset="0"/>
                  <a:cs typeface="+mn-cs"/>
                </a:rPr>
                <a:t>= -p</a:t>
              </a:r>
              <a:r>
                <a:rPr lang="fr-FR" sz="27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n </a:t>
              </a:r>
              <a:r>
                <a:rPr lang="fr-FR" sz="2700">
                  <a:solidFill>
                    <a:srgbClr val="FF00FF"/>
                  </a:solidFill>
                  <a:latin typeface="Times New Roman" charset="0"/>
                  <a:cs typeface="+mn-cs"/>
                </a:rPr>
                <a:t>dS</a:t>
              </a:r>
            </a:p>
          </p:txBody>
        </p:sp>
      </p:grpSp>
      <p:sp>
        <p:nvSpPr>
          <p:cNvPr id="40987" name="Rectangle 27"/>
          <p:cNvSpPr>
            <a:spLocks noChangeArrowheads="1"/>
          </p:cNvSpPr>
          <p:nvPr/>
        </p:nvSpPr>
        <p:spPr bwMode="auto">
          <a:xfrm rot="20679587" flipV="1">
            <a:off x="5002213" y="5799138"/>
            <a:ext cx="403225" cy="390525"/>
          </a:xfrm>
          <a:prstGeom prst="rect">
            <a:avLst/>
          </a:prstGeom>
          <a:solidFill>
            <a:srgbClr val="00B8FF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600000" lon="600000" rev="0"/>
            </a:camera>
            <a:lightRig rig="legacyFlat3" dir="b"/>
          </a:scene3d>
          <a:sp3d extrusionH="201600" prstMaterial="legacyWireframe">
            <a:bevelT w="13500" h="13500" prst="angle"/>
            <a:bevelB w="13500" h="13500" prst="angle"/>
            <a:extrusionClr>
              <a:srgbClr val="00B8FF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lIns="118939" tIns="59470" rIns="118939" bIns="59470" anchor="ctr">
            <a:flatTx/>
          </a:bodyPr>
          <a:lstStyle/>
          <a:p>
            <a:pPr algn="ctr" defTabSz="1042988">
              <a:defRPr/>
            </a:pPr>
            <a:endParaRPr lang="fr-FR" sz="2700">
              <a:solidFill>
                <a:schemeClr val="hlink"/>
              </a:solidFill>
              <a:latin typeface="Times New Roman" charset="0"/>
              <a:cs typeface="+mn-cs"/>
            </a:endParaRPr>
          </a:p>
        </p:txBody>
      </p:sp>
      <p:grpSp>
        <p:nvGrpSpPr>
          <p:cNvPr id="9266" name="Group 30"/>
          <p:cNvGrpSpPr>
            <a:grpSpLocks/>
          </p:cNvGrpSpPr>
          <p:nvPr/>
        </p:nvGrpSpPr>
        <p:grpSpPr bwMode="auto">
          <a:xfrm>
            <a:off x="4866504" y="5926978"/>
            <a:ext cx="1897834" cy="1575547"/>
            <a:chOff x="1312" y="1610"/>
            <a:chExt cx="1023" cy="900"/>
          </a:xfrm>
        </p:grpSpPr>
        <p:sp>
          <p:nvSpPr>
            <p:cNvPr id="40991" name="Line 31"/>
            <p:cNvSpPr>
              <a:spLocks noChangeShapeType="1"/>
            </p:cNvSpPr>
            <p:nvPr/>
          </p:nvSpPr>
          <p:spPr bwMode="auto">
            <a:xfrm>
              <a:off x="1543" y="1610"/>
              <a:ext cx="0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0992" name="Rectangle 32"/>
            <p:cNvSpPr>
              <a:spLocks noChangeArrowheads="1"/>
            </p:cNvSpPr>
            <p:nvPr/>
          </p:nvSpPr>
          <p:spPr bwMode="auto">
            <a:xfrm>
              <a:off x="1312" y="2208"/>
              <a:ext cx="1023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/>
            <a:p>
              <a:pPr defTabSz="1042988">
                <a:defRPr/>
              </a:pPr>
              <a:r>
                <a:rPr lang="fr-FR" sz="2700" b="1">
                  <a:solidFill>
                    <a:schemeClr val="accent2"/>
                  </a:solidFill>
                  <a:latin typeface="Times" charset="0"/>
                  <a:cs typeface="+mn-cs"/>
                </a:rPr>
                <a:t>dF</a:t>
              </a:r>
              <a:r>
                <a:rPr lang="fr-FR" sz="2700" baseline="-25000">
                  <a:solidFill>
                    <a:schemeClr val="accent2"/>
                  </a:solidFill>
                  <a:latin typeface="Times" charset="0"/>
                  <a:cs typeface="+mn-cs"/>
                </a:rPr>
                <a:t>p</a:t>
              </a:r>
              <a:r>
                <a:rPr lang="fr-FR" sz="2700">
                  <a:solidFill>
                    <a:srgbClr val="FF00FF"/>
                  </a:solidFill>
                  <a:latin typeface="Times" charset="0"/>
                  <a:cs typeface="+mn-cs"/>
                </a:rPr>
                <a:t> </a:t>
              </a:r>
              <a:r>
                <a:rPr lang="fr-FR" sz="2700">
                  <a:latin typeface="Times" charset="0"/>
                  <a:cs typeface="+mn-cs"/>
                </a:rPr>
                <a:t>=</a:t>
              </a:r>
              <a:r>
                <a:rPr lang="fr-FR" sz="2700">
                  <a:solidFill>
                    <a:srgbClr val="FF00FF"/>
                  </a:solidFill>
                  <a:latin typeface="Times" charset="0"/>
                  <a:cs typeface="+mn-cs"/>
                </a:rPr>
                <a:t> </a:t>
              </a:r>
              <a:r>
                <a:rPr lang="fr-FR" sz="2700">
                  <a:latin typeface="Symbol" charset="0"/>
                  <a:cs typeface="+mn-cs"/>
                </a:rPr>
                <a:t>r</a:t>
              </a:r>
              <a:r>
                <a:rPr lang="fr-FR" sz="2700" b="1">
                  <a:latin typeface="Times New Roman" charset="0"/>
                  <a:cs typeface="+mn-cs"/>
                </a:rPr>
                <a:t>g</a:t>
              </a:r>
              <a:r>
                <a:rPr lang="fr-FR" sz="2700">
                  <a:solidFill>
                    <a:schemeClr val="accent2"/>
                  </a:solidFill>
                  <a:latin typeface="Times New Roman" charset="0"/>
                  <a:cs typeface="+mn-cs"/>
                </a:rPr>
                <a:t>dV</a:t>
              </a:r>
            </a:p>
          </p:txBody>
        </p:sp>
      </p:grp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712788" y="3294063"/>
            <a:ext cx="5110981" cy="52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18939" tIns="59470" rIns="118939" bIns="59470">
            <a:spAutoFit/>
          </a:bodyPr>
          <a:lstStyle/>
          <a:p>
            <a:pPr defTabSz="1042988">
              <a:buFontTx/>
              <a:buChar char="•"/>
              <a:defRPr/>
            </a:pPr>
            <a:r>
              <a:rPr lang="fr-FR" sz="2700">
                <a:latin typeface="Times" charset="0"/>
                <a:cs typeface="+mn-cs"/>
              </a:rPr>
              <a:t> </a:t>
            </a:r>
            <a:r>
              <a:rPr lang="fr-FR" sz="2400">
                <a:cs typeface="+mn-cs"/>
              </a:rPr>
              <a:t>Poids :</a:t>
            </a:r>
            <a:r>
              <a:rPr lang="fr-FR" sz="2400">
                <a:solidFill>
                  <a:srgbClr val="FF00FF"/>
                </a:solidFill>
                <a:cs typeface="+mn-cs"/>
              </a:rPr>
              <a:t> 	</a:t>
            </a:r>
            <a:r>
              <a:rPr lang="fr-FR" sz="2700">
                <a:solidFill>
                  <a:srgbClr val="FF00FF"/>
                </a:solidFill>
                <a:latin typeface="Times" charset="0"/>
                <a:cs typeface="+mn-cs"/>
              </a:rPr>
              <a:t>	</a:t>
            </a:r>
            <a:r>
              <a:rPr lang="fr-FR" sz="2700" b="1">
                <a:solidFill>
                  <a:schemeClr val="accent2"/>
                </a:solidFill>
                <a:latin typeface="Times" charset="0"/>
                <a:cs typeface="+mn-cs"/>
              </a:rPr>
              <a:t>dF</a:t>
            </a:r>
            <a:r>
              <a:rPr lang="fr-FR" sz="2700" baseline="-25000">
                <a:solidFill>
                  <a:schemeClr val="accent2"/>
                </a:solidFill>
                <a:latin typeface="Times" charset="0"/>
                <a:cs typeface="+mn-cs"/>
              </a:rPr>
              <a:t>g</a:t>
            </a:r>
            <a:r>
              <a:rPr lang="fr-FR" sz="2700">
                <a:solidFill>
                  <a:srgbClr val="FF00FF"/>
                </a:solidFill>
                <a:latin typeface="Times" charset="0"/>
                <a:cs typeface="+mn-cs"/>
              </a:rPr>
              <a:t> </a:t>
            </a:r>
            <a:r>
              <a:rPr lang="fr-FR" sz="2700">
                <a:latin typeface="Times" charset="0"/>
                <a:cs typeface="+mn-cs"/>
              </a:rPr>
              <a:t>=</a:t>
            </a:r>
            <a:r>
              <a:rPr lang="fr-FR" sz="2700">
                <a:solidFill>
                  <a:srgbClr val="FF00FF"/>
                </a:solidFill>
                <a:latin typeface="Times" charset="0"/>
                <a:cs typeface="+mn-cs"/>
              </a:rPr>
              <a:t> </a:t>
            </a:r>
            <a:r>
              <a:rPr lang="fr-FR" sz="2700">
                <a:latin typeface="Symbol" charset="0"/>
                <a:cs typeface="+mn-cs"/>
              </a:rPr>
              <a:t>r</a:t>
            </a:r>
            <a:r>
              <a:rPr lang="fr-FR" sz="2700" b="1">
                <a:latin typeface="Times New Roman" charset="0"/>
                <a:cs typeface="+mn-cs"/>
              </a:rPr>
              <a:t>g </a:t>
            </a:r>
            <a:r>
              <a:rPr lang="fr-FR" sz="2700">
                <a:solidFill>
                  <a:schemeClr val="accent2"/>
                </a:solidFill>
                <a:latin typeface="Times New Roman" charset="0"/>
                <a:cs typeface="+mn-cs"/>
              </a:rPr>
              <a:t>dV</a:t>
            </a:r>
            <a:endParaRPr lang="fr-FR" sz="2700">
              <a:solidFill>
                <a:schemeClr val="hlink"/>
              </a:solidFill>
              <a:latin typeface="Times New Roman" charset="0"/>
              <a:cs typeface="+mn-cs"/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6947253" y="5641449"/>
            <a:ext cx="1367226" cy="929214"/>
            <a:chOff x="6947253" y="5641449"/>
            <a:chExt cx="1367226" cy="929214"/>
          </a:xfrm>
        </p:grpSpPr>
        <p:sp>
          <p:nvSpPr>
            <p:cNvPr id="40995" name="Line 35"/>
            <p:cNvSpPr>
              <a:spLocks noChangeShapeType="1"/>
            </p:cNvSpPr>
            <p:nvPr/>
          </p:nvSpPr>
          <p:spPr bwMode="auto">
            <a:xfrm>
              <a:off x="6947253" y="5641449"/>
              <a:ext cx="1025884" cy="53023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0996" name="Text Box 36"/>
            <p:cNvSpPr txBox="1">
              <a:spLocks noChangeArrowheads="1"/>
            </p:cNvSpPr>
            <p:nvPr/>
          </p:nvSpPr>
          <p:spPr bwMode="auto">
            <a:xfrm>
              <a:off x="7906352" y="6042183"/>
              <a:ext cx="408127" cy="528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>
              <a:lvl1pPr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520700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042988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563688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85975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431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30003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575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9147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700" b="1">
                  <a:solidFill>
                    <a:srgbClr val="0000FF"/>
                  </a:solidFill>
                  <a:latin typeface="Times New Roman" charset="0"/>
                  <a:cs typeface="+mn-cs"/>
                </a:rPr>
                <a:t>v</a:t>
              </a:r>
              <a:endParaRPr lang="fr-FR" sz="2700">
                <a:solidFill>
                  <a:schemeClr val="hlink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9263" name="Group 37"/>
          <p:cNvGrpSpPr>
            <a:grpSpLocks/>
          </p:cNvGrpSpPr>
          <p:nvPr/>
        </p:nvGrpSpPr>
        <p:grpSpPr bwMode="auto">
          <a:xfrm>
            <a:off x="6570663" y="2346325"/>
            <a:ext cx="2420937" cy="528480"/>
            <a:chOff x="3888" y="1728"/>
            <a:chExt cx="1305" cy="302"/>
          </a:xfrm>
        </p:grpSpPr>
        <p:sp>
          <p:nvSpPr>
            <p:cNvPr id="40998" name="Rectangle 38"/>
            <p:cNvSpPr>
              <a:spLocks noChangeArrowheads="1"/>
            </p:cNvSpPr>
            <p:nvPr/>
          </p:nvSpPr>
          <p:spPr bwMode="auto">
            <a:xfrm>
              <a:off x="3888" y="1728"/>
              <a:ext cx="1305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/>
            <a:p>
              <a:pPr defTabSz="1042988">
                <a:defRPr/>
              </a:pPr>
              <a:r>
                <a:rPr lang="fr-FR" sz="2700" b="1">
                  <a:solidFill>
                    <a:srgbClr val="FF0000"/>
                  </a:solidFill>
                  <a:latin typeface="Times" charset="0"/>
                  <a:cs typeface="+mn-cs"/>
                </a:rPr>
                <a:t>d   </a:t>
              </a:r>
              <a:r>
                <a:rPr lang="fr-FR" sz="2700" baseline="-25000">
                  <a:solidFill>
                    <a:srgbClr val="FF0000"/>
                  </a:solidFill>
                  <a:latin typeface="Times" charset="0"/>
                  <a:cs typeface="+mn-cs"/>
                </a:rPr>
                <a:t>p</a:t>
              </a:r>
              <a:r>
                <a:rPr lang="fr-FR" sz="2700">
                  <a:latin typeface="Times" charset="0"/>
                  <a:cs typeface="+mn-cs"/>
                </a:rPr>
                <a:t> =</a:t>
              </a:r>
              <a:r>
                <a:rPr lang="fr-FR" sz="2700">
                  <a:latin typeface="Times New Roman" charset="0"/>
                  <a:cs typeface="+mn-cs"/>
                </a:rPr>
                <a:t> </a:t>
              </a:r>
              <a:r>
                <a:rPr lang="fr-FR" sz="2700">
                  <a:solidFill>
                    <a:srgbClr val="FF0000"/>
                  </a:solidFill>
                  <a:latin typeface="Symbol" charset="0"/>
                  <a:cs typeface="+mn-cs"/>
                </a:rPr>
                <a:t>-</a:t>
              </a:r>
              <a:r>
                <a:rPr lang="fr-FR" sz="2700">
                  <a:solidFill>
                    <a:srgbClr val="FF0000"/>
                  </a:solidFill>
                  <a:latin typeface="Times New Roman" charset="0"/>
                  <a:cs typeface="+mn-cs"/>
                </a:rPr>
                <a:t>p</a:t>
              </a:r>
              <a:r>
                <a:rPr lang="fr-FR" sz="27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n.</a:t>
              </a:r>
              <a:r>
                <a:rPr lang="fr-FR" sz="2700" b="1">
                  <a:solidFill>
                    <a:srgbClr val="0000FF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700">
                  <a:solidFill>
                    <a:srgbClr val="FF00FF"/>
                  </a:solidFill>
                  <a:latin typeface="Times New Roman" charset="0"/>
                  <a:cs typeface="+mn-cs"/>
                </a:rPr>
                <a:t> dS</a:t>
              </a:r>
            </a:p>
          </p:txBody>
        </p:sp>
        <p:graphicFrame>
          <p:nvGraphicFramePr>
            <p:cNvPr id="9265" name="Object 39"/>
            <p:cNvGraphicFramePr>
              <a:graphicFrameLocks noChangeAspect="1"/>
            </p:cNvGraphicFramePr>
            <p:nvPr/>
          </p:nvGraphicFramePr>
          <p:xfrm>
            <a:off x="4032" y="1758"/>
            <a:ext cx="231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49" name="Équation" r:id="rId6" imgW="177800" imgH="165100" progId="Equation.3">
                    <p:embed/>
                  </p:oleObj>
                </mc:Choice>
                <mc:Fallback>
                  <p:oleObj name="Équation" r:id="rId6" imgW="177800" imgH="165100" progId="Equation.3">
                    <p:embed/>
                    <p:pic>
                      <p:nvPicPr>
                        <p:cNvPr id="0" name="Object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1758"/>
                          <a:ext cx="231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er 9"/>
          <p:cNvGrpSpPr/>
          <p:nvPr/>
        </p:nvGrpSpPr>
        <p:grpSpPr>
          <a:xfrm>
            <a:off x="3962400" y="5913752"/>
            <a:ext cx="1347466" cy="1649098"/>
            <a:chOff x="3962400" y="5913752"/>
            <a:chExt cx="1347466" cy="1649098"/>
          </a:xfrm>
        </p:grpSpPr>
        <p:sp>
          <p:nvSpPr>
            <p:cNvPr id="41001" name="Text Box 41"/>
            <p:cNvSpPr txBox="1">
              <a:spLocks noChangeArrowheads="1"/>
            </p:cNvSpPr>
            <p:nvPr/>
          </p:nvSpPr>
          <p:spPr bwMode="auto">
            <a:xfrm>
              <a:off x="3962400" y="7034158"/>
              <a:ext cx="410179" cy="528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>
              <a:lvl1pPr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520700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042988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563688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85975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431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30003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575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9147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700" b="1">
                  <a:solidFill>
                    <a:srgbClr val="0000FF"/>
                  </a:solidFill>
                  <a:latin typeface="Times New Roman" charset="0"/>
                  <a:cs typeface="+mn-cs"/>
                </a:rPr>
                <a:t>v</a:t>
              </a:r>
              <a:endParaRPr lang="fr-FR" sz="2700">
                <a:solidFill>
                  <a:schemeClr val="hlink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1002" name="Line 42"/>
            <p:cNvSpPr>
              <a:spLocks noChangeShapeType="1"/>
            </p:cNvSpPr>
            <p:nvPr/>
          </p:nvSpPr>
          <p:spPr bwMode="auto">
            <a:xfrm flipH="1">
              <a:off x="4407843" y="5913752"/>
              <a:ext cx="902023" cy="128846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9258" name="Group 43"/>
          <p:cNvGrpSpPr>
            <a:grpSpLocks/>
          </p:cNvGrpSpPr>
          <p:nvPr/>
        </p:nvGrpSpPr>
        <p:grpSpPr bwMode="auto">
          <a:xfrm>
            <a:off x="6545972" y="3252788"/>
            <a:ext cx="2288466" cy="528692"/>
            <a:chOff x="3888" y="1728"/>
            <a:chExt cx="1233" cy="302"/>
          </a:xfrm>
        </p:grpSpPr>
        <p:sp>
          <p:nvSpPr>
            <p:cNvPr id="41004" name="Rectangle 44"/>
            <p:cNvSpPr>
              <a:spLocks noChangeArrowheads="1"/>
            </p:cNvSpPr>
            <p:nvPr/>
          </p:nvSpPr>
          <p:spPr bwMode="auto">
            <a:xfrm>
              <a:off x="3888" y="1728"/>
              <a:ext cx="1233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/>
            <a:p>
              <a:pPr defTabSz="1042988">
                <a:defRPr/>
              </a:pPr>
              <a:r>
                <a:rPr lang="fr-FR" sz="2700" b="1">
                  <a:solidFill>
                    <a:schemeClr val="accent2"/>
                  </a:solidFill>
                  <a:latin typeface="Times" charset="0"/>
                  <a:cs typeface="+mn-cs"/>
                </a:rPr>
                <a:t>d</a:t>
              </a:r>
              <a:r>
                <a:rPr lang="fr-FR" sz="2700" b="1">
                  <a:solidFill>
                    <a:srgbClr val="FF0000"/>
                  </a:solidFill>
                  <a:latin typeface="Times" charset="0"/>
                  <a:cs typeface="+mn-cs"/>
                </a:rPr>
                <a:t>   </a:t>
              </a:r>
              <a:r>
                <a:rPr lang="fr-FR" sz="2700" baseline="-25000">
                  <a:solidFill>
                    <a:schemeClr val="accent2"/>
                  </a:solidFill>
                  <a:latin typeface="Times" charset="0"/>
                  <a:cs typeface="+mn-cs"/>
                </a:rPr>
                <a:t>g</a:t>
              </a:r>
              <a:r>
                <a:rPr lang="fr-FR" sz="2700">
                  <a:latin typeface="Times" charset="0"/>
                  <a:cs typeface="+mn-cs"/>
                </a:rPr>
                <a:t> =</a:t>
              </a:r>
              <a:r>
                <a:rPr lang="fr-FR" sz="2700" b="1">
                  <a:latin typeface="Times" charset="0"/>
                  <a:cs typeface="+mn-cs"/>
                </a:rPr>
                <a:t> </a:t>
              </a:r>
              <a:r>
                <a:rPr lang="fr-FR" sz="2700">
                  <a:latin typeface="Symbol" charset="0"/>
                  <a:cs typeface="+mn-cs"/>
                </a:rPr>
                <a:t>r</a:t>
              </a:r>
              <a:r>
                <a:rPr lang="fr-FR" sz="2700" b="1">
                  <a:latin typeface="Times New Roman" charset="0"/>
                  <a:cs typeface="+mn-cs"/>
                </a:rPr>
                <a:t>g</a:t>
              </a:r>
              <a:r>
                <a:rPr lang="fr-FR" sz="2700">
                  <a:latin typeface="Times New Roman" charset="0"/>
                  <a:cs typeface="+mn-cs"/>
                </a:rPr>
                <a:t>.</a:t>
              </a:r>
              <a:r>
                <a:rPr lang="fr-FR" sz="2700" b="1">
                  <a:solidFill>
                    <a:srgbClr val="0000FF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700" b="1">
                  <a:solidFill>
                    <a:schemeClr val="hlink"/>
                  </a:solidFill>
                  <a:latin typeface="Times New Roman" charset="0"/>
                  <a:cs typeface="+mn-cs"/>
                </a:rPr>
                <a:t> </a:t>
              </a:r>
              <a:r>
                <a:rPr lang="fr-FR" sz="2700">
                  <a:solidFill>
                    <a:schemeClr val="accent2"/>
                  </a:solidFill>
                  <a:latin typeface="Times New Roman" charset="0"/>
                  <a:cs typeface="+mn-cs"/>
                </a:rPr>
                <a:t>dV</a:t>
              </a:r>
            </a:p>
          </p:txBody>
        </p:sp>
        <p:graphicFrame>
          <p:nvGraphicFramePr>
            <p:cNvPr id="9260" name="Object 45"/>
            <p:cNvGraphicFramePr>
              <a:graphicFrameLocks noChangeAspect="1"/>
            </p:cNvGraphicFramePr>
            <p:nvPr/>
          </p:nvGraphicFramePr>
          <p:xfrm>
            <a:off x="4032" y="1749"/>
            <a:ext cx="231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50" name="Équation" r:id="rId8" imgW="177800" imgH="165100" progId="Equation.3">
                    <p:embed/>
                  </p:oleObj>
                </mc:Choice>
                <mc:Fallback>
                  <p:oleObj name="Équation" r:id="rId8" imgW="177800" imgH="165100" progId="Equation.3">
                    <p:embed/>
                    <p:pic>
                      <p:nvPicPr>
                        <p:cNvPr id="0" name="Objec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1749"/>
                          <a:ext cx="231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031" name="Rectangle 7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>
              <a:defRPr/>
            </a:pPr>
            <a:r>
              <a:rPr lang="fr-FR">
                <a:cs typeface="+mj-cs"/>
              </a:rPr>
              <a:t>Bilan d</a:t>
            </a:r>
            <a:r>
              <a:rPr lang="ja-JP" altLang="fr-FR">
                <a:latin typeface="Arial"/>
                <a:cs typeface="+mj-cs"/>
              </a:rPr>
              <a:t>’</a:t>
            </a:r>
            <a:r>
              <a:rPr lang="fr-FR">
                <a:cs typeface="+mj-cs"/>
              </a:rPr>
              <a:t>énergie</a:t>
            </a:r>
          </a:p>
        </p:txBody>
      </p:sp>
      <p:sp>
        <p:nvSpPr>
          <p:cNvPr id="41032" name="Text Box 72"/>
          <p:cNvSpPr txBox="1">
            <a:spLocks noChangeArrowheads="1"/>
          </p:cNvSpPr>
          <p:nvPr/>
        </p:nvSpPr>
        <p:spPr bwMode="auto">
          <a:xfrm>
            <a:off x="5803900" y="5668963"/>
            <a:ext cx="6191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>
                <a:solidFill>
                  <a:schemeClr val="accent2"/>
                </a:solidFill>
                <a:latin typeface="Times New Roman" charset="0"/>
                <a:cs typeface="+mn-cs"/>
              </a:rPr>
              <a:t>dV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6570663" y="2817813"/>
            <a:ext cx="2667000" cy="515937"/>
            <a:chOff x="6570663" y="2817813"/>
            <a:chExt cx="2667000" cy="515937"/>
          </a:xfrm>
        </p:grpSpPr>
        <p:grpSp>
          <p:nvGrpSpPr>
            <p:cNvPr id="9250" name="Group 47"/>
            <p:cNvGrpSpPr>
              <a:grpSpLocks/>
            </p:cNvGrpSpPr>
            <p:nvPr/>
          </p:nvGrpSpPr>
          <p:grpSpPr bwMode="auto">
            <a:xfrm>
              <a:off x="6570663" y="2817813"/>
              <a:ext cx="2667000" cy="515937"/>
              <a:chOff x="3888" y="1728"/>
              <a:chExt cx="1437" cy="294"/>
            </a:xfrm>
          </p:grpSpPr>
          <p:sp>
            <p:nvSpPr>
              <p:cNvPr id="41008" name="Rectangle 48"/>
              <p:cNvSpPr>
                <a:spLocks noChangeArrowheads="1"/>
              </p:cNvSpPr>
              <p:nvPr/>
            </p:nvSpPr>
            <p:spPr bwMode="auto">
              <a:xfrm>
                <a:off x="3888" y="1728"/>
                <a:ext cx="1437" cy="2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4287" tIns="52144" rIns="104287" bIns="52144">
                <a:spAutoFit/>
              </a:bodyPr>
              <a:lstStyle/>
              <a:p>
                <a:pPr defTabSz="1042988">
                  <a:defRPr/>
                </a:pPr>
                <a:r>
                  <a:rPr lang="fr-FR" sz="2700" b="1" dirty="0">
                    <a:solidFill>
                      <a:srgbClr val="15C300"/>
                    </a:solidFill>
                    <a:latin typeface="Times" charset="0"/>
                    <a:cs typeface="+mn-cs"/>
                  </a:rPr>
                  <a:t>d</a:t>
                </a:r>
                <a:r>
                  <a:rPr lang="fr-FR" sz="2700" b="1" dirty="0">
                    <a:solidFill>
                      <a:srgbClr val="FF0000"/>
                    </a:solidFill>
                    <a:latin typeface="Times" charset="0"/>
                    <a:cs typeface="+mn-cs"/>
                  </a:rPr>
                  <a:t>   </a:t>
                </a:r>
                <a:r>
                  <a:rPr lang="fr-FR" sz="2700" baseline="-25000" dirty="0">
                    <a:solidFill>
                      <a:srgbClr val="15C300"/>
                    </a:solidFill>
                    <a:latin typeface="Times" charset="0"/>
                    <a:cs typeface="+mn-cs"/>
                  </a:rPr>
                  <a:t>v</a:t>
                </a:r>
                <a:r>
                  <a:rPr lang="fr-FR" sz="2700" dirty="0">
                    <a:latin typeface="Times" charset="0"/>
                    <a:cs typeface="+mn-cs"/>
                  </a:rPr>
                  <a:t> =</a:t>
                </a:r>
                <a:r>
                  <a:rPr lang="fr-FR" sz="2700" dirty="0">
                    <a:latin typeface="Times New Roman" charset="0"/>
                    <a:cs typeface="+mn-cs"/>
                  </a:rPr>
                  <a:t> ( </a:t>
                </a:r>
                <a:r>
                  <a:rPr lang="fr-FR" sz="2700" b="1" dirty="0" err="1">
                    <a:solidFill>
                      <a:srgbClr val="15C300"/>
                    </a:solidFill>
                    <a:latin typeface="Symbol" charset="0"/>
                    <a:cs typeface="+mn-cs"/>
                  </a:rPr>
                  <a:t>s</a:t>
                </a:r>
                <a:r>
                  <a:rPr lang="fr-FR" sz="2700" b="1" baseline="-25000" dirty="0" err="1">
                    <a:solidFill>
                      <a:srgbClr val="15C300"/>
                    </a:solidFill>
                    <a:latin typeface="Times" charset="0"/>
                    <a:cs typeface="+mn-cs"/>
                  </a:rPr>
                  <a:t>v</a:t>
                </a:r>
                <a:r>
                  <a:rPr lang="fr-FR" sz="2700" b="1" dirty="0" err="1">
                    <a:solidFill>
                      <a:srgbClr val="FF00FF"/>
                    </a:solidFill>
                    <a:latin typeface="Times" charset="0"/>
                    <a:cs typeface="+mn-cs"/>
                  </a:rPr>
                  <a:t>n</a:t>
                </a:r>
                <a:r>
                  <a:rPr lang="fr-FR" sz="2700" b="1" dirty="0">
                    <a:latin typeface="Times" charset="0"/>
                    <a:cs typeface="+mn-cs"/>
                  </a:rPr>
                  <a:t>)</a:t>
                </a:r>
                <a:r>
                  <a:rPr lang="fr-FR" sz="2700" dirty="0">
                    <a:latin typeface="Times New Roman" charset="0"/>
                    <a:cs typeface="+mn-cs"/>
                  </a:rPr>
                  <a:t>.</a:t>
                </a:r>
                <a:r>
                  <a:rPr lang="fr-FR" sz="2700" b="1" dirty="0">
                    <a:solidFill>
                      <a:srgbClr val="0000FF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700" b="1" dirty="0">
                    <a:solidFill>
                      <a:schemeClr val="hlink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fr-FR" sz="2700" dirty="0" err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dS</a:t>
                </a:r>
                <a:endParaRPr lang="fr-FR" sz="2700" dirty="0">
                  <a:solidFill>
                    <a:srgbClr val="FF00FF"/>
                  </a:solidFill>
                  <a:latin typeface="Times New Roman" charset="0"/>
                  <a:cs typeface="+mn-cs"/>
                </a:endParaRPr>
              </a:p>
            </p:txBody>
          </p:sp>
          <p:graphicFrame>
            <p:nvGraphicFramePr>
              <p:cNvPr id="9255" name="Object 49"/>
              <p:cNvGraphicFramePr>
                <a:graphicFrameLocks noChangeAspect="1"/>
              </p:cNvGraphicFramePr>
              <p:nvPr/>
            </p:nvGraphicFramePr>
            <p:xfrm>
              <a:off x="4032" y="1755"/>
              <a:ext cx="231" cy="21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651" name="Équation" r:id="rId10" imgW="177800" imgH="165100" progId="Equation.3">
                      <p:embed/>
                    </p:oleObj>
                  </mc:Choice>
                  <mc:Fallback>
                    <p:oleObj name="Équation" r:id="rId10" imgW="177800" imgH="165100" progId="Equation.3">
                      <p:embed/>
                      <p:pic>
                        <p:nvPicPr>
                          <p:cNvPr id="0" name="Object 4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32" y="1755"/>
                            <a:ext cx="231" cy="21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9251" name="Grouper 65"/>
            <p:cNvGrpSpPr>
              <a:grpSpLocks/>
            </p:cNvGrpSpPr>
            <p:nvPr/>
          </p:nvGrpSpPr>
          <p:grpSpPr bwMode="auto">
            <a:xfrm>
              <a:off x="7792591" y="2917329"/>
              <a:ext cx="223007" cy="55533"/>
              <a:chOff x="8944719" y="4589988"/>
              <a:chExt cx="223007" cy="55533"/>
            </a:xfrm>
          </p:grpSpPr>
          <p:sp>
            <p:nvSpPr>
              <p:cNvPr id="67" name="Line 64"/>
              <p:cNvSpPr>
                <a:spLocks noChangeShapeType="1"/>
              </p:cNvSpPr>
              <p:nvPr/>
            </p:nvSpPr>
            <p:spPr bwMode="auto">
              <a:xfrm>
                <a:off x="8945166" y="4646047"/>
                <a:ext cx="222250" cy="0"/>
              </a:xfrm>
              <a:prstGeom prst="line">
                <a:avLst/>
              </a:prstGeom>
              <a:noFill/>
              <a:ln w="19050">
                <a:solidFill>
                  <a:srgbClr val="33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18939" tIns="59470" rIns="118939" bIns="59470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8" name="Line 65"/>
              <p:cNvSpPr>
                <a:spLocks noChangeShapeType="1"/>
              </p:cNvSpPr>
              <p:nvPr/>
            </p:nvSpPr>
            <p:spPr bwMode="auto">
              <a:xfrm>
                <a:off x="8945166" y="4590484"/>
                <a:ext cx="222250" cy="0"/>
              </a:xfrm>
              <a:prstGeom prst="line">
                <a:avLst/>
              </a:prstGeom>
              <a:noFill/>
              <a:ln w="19050">
                <a:solidFill>
                  <a:srgbClr val="33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18939" tIns="59470" rIns="118939" bIns="59470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</p:grpSp>
      <p:grpSp>
        <p:nvGrpSpPr>
          <p:cNvPr id="6" name="Grouper 5"/>
          <p:cNvGrpSpPr/>
          <p:nvPr/>
        </p:nvGrpSpPr>
        <p:grpSpPr>
          <a:xfrm>
            <a:off x="6990143" y="4495931"/>
            <a:ext cx="2480882" cy="1120644"/>
            <a:chOff x="6990143" y="4495931"/>
            <a:chExt cx="2480882" cy="1120644"/>
          </a:xfrm>
        </p:grpSpPr>
        <p:sp>
          <p:nvSpPr>
            <p:cNvPr id="63" name="Line 64"/>
            <p:cNvSpPr>
              <a:spLocks noChangeShapeType="1"/>
            </p:cNvSpPr>
            <p:nvPr/>
          </p:nvSpPr>
          <p:spPr bwMode="auto">
            <a:xfrm>
              <a:off x="8440738" y="4629150"/>
              <a:ext cx="222250" cy="0"/>
            </a:xfrm>
            <a:prstGeom prst="line">
              <a:avLst/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4" name="Line 65"/>
            <p:cNvSpPr>
              <a:spLocks noChangeShapeType="1"/>
            </p:cNvSpPr>
            <p:nvPr/>
          </p:nvSpPr>
          <p:spPr bwMode="auto">
            <a:xfrm>
              <a:off x="8440738" y="4573588"/>
              <a:ext cx="222250" cy="0"/>
            </a:xfrm>
            <a:prstGeom prst="line">
              <a:avLst/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9244" name="Group 59"/>
            <p:cNvGrpSpPr>
              <a:grpSpLocks/>
            </p:cNvGrpSpPr>
            <p:nvPr/>
          </p:nvGrpSpPr>
          <p:grpSpPr bwMode="auto">
            <a:xfrm>
              <a:off x="6990143" y="4495931"/>
              <a:ext cx="2480882" cy="1120644"/>
              <a:chOff x="4136" y="2911"/>
              <a:chExt cx="1337" cy="640"/>
            </a:xfrm>
          </p:grpSpPr>
          <p:sp>
            <p:nvSpPr>
              <p:cNvPr id="41020" name="Line 60"/>
              <p:cNvSpPr>
                <a:spLocks noChangeShapeType="1"/>
              </p:cNvSpPr>
              <p:nvPr/>
            </p:nvSpPr>
            <p:spPr bwMode="auto">
              <a:xfrm rot="5400000" flipH="1" flipV="1">
                <a:off x="4158" y="3180"/>
                <a:ext cx="349" cy="394"/>
              </a:xfrm>
              <a:prstGeom prst="line">
                <a:avLst/>
              </a:prstGeom>
              <a:noFill/>
              <a:ln w="28575">
                <a:solidFill>
                  <a:srgbClr val="15B003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18939" tIns="59470" rIns="118939" bIns="59470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41021" name="Rectangle 61"/>
              <p:cNvSpPr>
                <a:spLocks noChangeArrowheads="1"/>
              </p:cNvSpPr>
              <p:nvPr/>
            </p:nvSpPr>
            <p:spPr bwMode="auto">
              <a:xfrm>
                <a:off x="4416" y="2911"/>
                <a:ext cx="1057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18939" tIns="59470" rIns="118939" bIns="59470">
                <a:spAutoFit/>
              </a:bodyPr>
              <a:lstStyle/>
              <a:p>
                <a:pPr defTabSz="1042988">
                  <a:defRPr/>
                </a:pPr>
                <a:r>
                  <a:rPr lang="fr-FR" sz="2700" b="1" dirty="0" err="1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dF</a:t>
                </a:r>
                <a:r>
                  <a:rPr lang="fr-FR" sz="2700" b="1" baseline="-25000" dirty="0" err="1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700" dirty="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=</a:t>
                </a:r>
                <a:r>
                  <a:rPr lang="fr-FR" sz="2700" b="1" dirty="0">
                    <a:solidFill>
                      <a:srgbClr val="15B003"/>
                    </a:solidFill>
                    <a:latin typeface="Symbol" charset="0"/>
                    <a:cs typeface="+mn-cs"/>
                  </a:rPr>
                  <a:t> </a:t>
                </a:r>
                <a:r>
                  <a:rPr lang="fr-FR" sz="2700" b="1" dirty="0" err="1">
                    <a:solidFill>
                      <a:srgbClr val="15B003"/>
                    </a:solidFill>
                    <a:latin typeface="Symbol" charset="0"/>
                    <a:cs typeface="+mn-cs"/>
                  </a:rPr>
                  <a:t>s</a:t>
                </a:r>
                <a:r>
                  <a:rPr lang="fr-FR" sz="2700" b="1" baseline="-25000" dirty="0" err="1">
                    <a:solidFill>
                      <a:srgbClr val="15B003"/>
                    </a:solidFill>
                    <a:latin typeface="Times" charset="0"/>
                    <a:cs typeface="+mn-cs"/>
                  </a:rPr>
                  <a:t>v</a:t>
                </a:r>
                <a:r>
                  <a:rPr lang="fr-FR" sz="2700" b="1" dirty="0" err="1">
                    <a:solidFill>
                      <a:srgbClr val="FF00FF"/>
                    </a:solidFill>
                    <a:latin typeface="Times" charset="0"/>
                    <a:cs typeface="+mn-cs"/>
                  </a:rPr>
                  <a:t>n</a:t>
                </a:r>
                <a:r>
                  <a:rPr lang="fr-FR" sz="2700" b="1" baseline="-25000" dirty="0">
                    <a:solidFill>
                      <a:srgbClr val="15B003"/>
                    </a:solidFill>
                    <a:latin typeface="Times" charset="0"/>
                    <a:cs typeface="+mn-cs"/>
                  </a:rPr>
                  <a:t> </a:t>
                </a:r>
                <a:r>
                  <a:rPr lang="fr-FR" sz="2700" dirty="0" err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dS</a:t>
                </a:r>
                <a:endParaRPr lang="fr-FR" sz="2700" dirty="0">
                  <a:solidFill>
                    <a:srgbClr val="FF00FF"/>
                  </a:solidFill>
                  <a:latin typeface="Times New Roman" charset="0"/>
                  <a:cs typeface="+mn-cs"/>
                </a:endParaRPr>
              </a:p>
            </p:txBody>
          </p:sp>
        </p:grpSp>
      </p:grpSp>
      <p:grpSp>
        <p:nvGrpSpPr>
          <p:cNvPr id="4" name="Grouper 3"/>
          <p:cNvGrpSpPr/>
          <p:nvPr/>
        </p:nvGrpSpPr>
        <p:grpSpPr>
          <a:xfrm>
            <a:off x="712788" y="2811463"/>
            <a:ext cx="5549976" cy="535808"/>
            <a:chOff x="712788" y="2811463"/>
            <a:chExt cx="5549976" cy="535808"/>
          </a:xfrm>
        </p:grpSpPr>
        <p:sp>
          <p:nvSpPr>
            <p:cNvPr id="41022" name="Rectangle 62"/>
            <p:cNvSpPr>
              <a:spLocks noChangeArrowheads="1"/>
            </p:cNvSpPr>
            <p:nvPr/>
          </p:nvSpPr>
          <p:spPr bwMode="auto">
            <a:xfrm>
              <a:off x="712788" y="2811463"/>
              <a:ext cx="5549976" cy="535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/>
            <a:p>
              <a:pPr defTabSz="1042988">
                <a:buFontTx/>
                <a:buChar char="•"/>
                <a:defRPr/>
              </a:pPr>
              <a:r>
                <a:rPr lang="fr-FR" sz="2700" dirty="0">
                  <a:latin typeface="Times New Roman" charset="0"/>
                  <a:cs typeface="+mn-cs"/>
                </a:rPr>
                <a:t> </a:t>
              </a:r>
              <a:r>
                <a:rPr lang="fr-FR" sz="2400" dirty="0">
                  <a:cs typeface="+mn-cs"/>
                </a:rPr>
                <a:t>Forces visqueuses :</a:t>
              </a:r>
              <a:r>
                <a:rPr lang="fr-FR" sz="2700" dirty="0">
                  <a:latin typeface="Times New Roman" charset="0"/>
                  <a:cs typeface="+mn-cs"/>
                </a:rPr>
                <a:t>	</a:t>
              </a:r>
              <a:r>
                <a:rPr lang="fr-FR" sz="2700" b="1" dirty="0" err="1">
                  <a:solidFill>
                    <a:srgbClr val="15C300"/>
                  </a:solidFill>
                  <a:latin typeface="Times" charset="0"/>
                  <a:cs typeface="+mn-cs"/>
                </a:rPr>
                <a:t>dF</a:t>
              </a:r>
              <a:r>
                <a:rPr lang="fr-FR" sz="2700" baseline="-25000" dirty="0" err="1">
                  <a:solidFill>
                    <a:srgbClr val="15C300"/>
                  </a:solidFill>
                  <a:latin typeface="Times" charset="0"/>
                  <a:cs typeface="+mn-cs"/>
                </a:rPr>
                <a:t>v</a:t>
              </a:r>
              <a:r>
                <a:rPr lang="fr-FR" sz="2700" dirty="0">
                  <a:latin typeface="Times" charset="0"/>
                  <a:cs typeface="+mn-cs"/>
                </a:rPr>
                <a:t> =</a:t>
              </a:r>
              <a:r>
                <a:rPr lang="fr-FR" sz="2700" dirty="0">
                  <a:latin typeface="Times New Roman" charset="0"/>
                  <a:cs typeface="+mn-cs"/>
                </a:rPr>
                <a:t> </a:t>
              </a:r>
              <a:r>
                <a:rPr lang="fr-FR" sz="2700" b="1" dirty="0" err="1">
                  <a:solidFill>
                    <a:srgbClr val="15C300"/>
                  </a:solidFill>
                  <a:latin typeface="Symbol" charset="0"/>
                  <a:cs typeface="+mn-cs"/>
                </a:rPr>
                <a:t>s</a:t>
              </a:r>
              <a:r>
                <a:rPr lang="fr-FR" sz="2700" b="1" baseline="-25000" dirty="0" err="1">
                  <a:solidFill>
                    <a:srgbClr val="15C300"/>
                  </a:solidFill>
                  <a:latin typeface="Times" charset="0"/>
                  <a:cs typeface="+mn-cs"/>
                </a:rPr>
                <a:t>v </a:t>
              </a:r>
              <a:r>
                <a:rPr lang="fr-FR" sz="2700" b="1" dirty="0" err="1">
                  <a:solidFill>
                    <a:srgbClr val="15C300"/>
                  </a:solidFill>
                  <a:latin typeface="Times" charset="0"/>
                  <a:cs typeface="+mn-cs"/>
                </a:rPr>
                <a:t> </a:t>
              </a:r>
              <a:r>
                <a:rPr lang="fr-FR" sz="2700" b="1" dirty="0" err="1">
                  <a:latin typeface="Times" charset="0"/>
                  <a:cs typeface="+mn-cs"/>
                </a:rPr>
                <a:t>.</a:t>
              </a:r>
              <a:r>
                <a:rPr lang="fr-FR" sz="2700" b="1" dirty="0" err="1">
                  <a:solidFill>
                    <a:srgbClr val="15C300"/>
                  </a:solidFill>
                  <a:latin typeface="Times" charset="0"/>
                  <a:cs typeface="+mn-cs"/>
                </a:rPr>
                <a:t> </a:t>
              </a:r>
              <a:r>
                <a:rPr lang="fr-FR" sz="2700" b="1" dirty="0" err="1">
                  <a:solidFill>
                    <a:srgbClr val="FF00FF"/>
                  </a:solidFill>
                  <a:latin typeface="Times" charset="0"/>
                  <a:cs typeface="+mn-cs"/>
                </a:rPr>
                <a:t>n</a:t>
              </a:r>
              <a:r>
                <a:rPr lang="fr-FR" sz="2700" b="1" dirty="0">
                  <a:solidFill>
                    <a:srgbClr val="FF00FF"/>
                  </a:solidFill>
                  <a:latin typeface="Times" charset="0"/>
                  <a:cs typeface="+mn-cs"/>
                </a:rPr>
                <a:t> </a:t>
              </a:r>
              <a:r>
                <a:rPr lang="fr-FR" sz="2700" dirty="0" err="1">
                  <a:solidFill>
                    <a:srgbClr val="FF00FF"/>
                  </a:solidFill>
                  <a:latin typeface="Times" charset="0"/>
                  <a:cs typeface="+mn-cs"/>
                </a:rPr>
                <a:t>dS</a:t>
              </a:r>
              <a:endParaRPr lang="fr-FR" sz="2700" dirty="0">
                <a:solidFill>
                  <a:srgbClr val="FF00FF"/>
                </a:solidFill>
                <a:latin typeface="Times" charset="0"/>
                <a:cs typeface="+mn-cs"/>
              </a:endParaRPr>
            </a:p>
          </p:txBody>
        </p:sp>
        <p:sp>
          <p:nvSpPr>
            <p:cNvPr id="70" name="Line 64"/>
            <p:cNvSpPr>
              <a:spLocks noChangeShapeType="1"/>
            </p:cNvSpPr>
            <p:nvPr/>
          </p:nvSpPr>
          <p:spPr bwMode="auto">
            <a:xfrm>
              <a:off x="4840288" y="2973388"/>
              <a:ext cx="222250" cy="0"/>
            </a:xfrm>
            <a:prstGeom prst="line">
              <a:avLst/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1" name="Line 65"/>
            <p:cNvSpPr>
              <a:spLocks noChangeShapeType="1"/>
            </p:cNvSpPr>
            <p:nvPr/>
          </p:nvSpPr>
          <p:spPr bwMode="auto">
            <a:xfrm>
              <a:off x="4840288" y="2917825"/>
              <a:ext cx="222250" cy="0"/>
            </a:xfrm>
            <a:prstGeom prst="line">
              <a:avLst/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500" fill="hold"/>
                                        <p:tgtEl>
                                          <p:spTgt spid="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2" grpId="0"/>
      <p:bldP spid="409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378AC057-4685-1145-A561-3DA54DC44D87}"/>
              </a:ext>
            </a:extLst>
          </p:cNvPr>
          <p:cNvSpPr/>
          <p:nvPr/>
        </p:nvSpPr>
        <p:spPr bwMode="auto">
          <a:xfrm>
            <a:off x="413851" y="1468662"/>
            <a:ext cx="9977923" cy="578938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r 3"/>
          <p:cNvGrpSpPr/>
          <p:nvPr/>
        </p:nvGrpSpPr>
        <p:grpSpPr>
          <a:xfrm>
            <a:off x="3721100" y="1626964"/>
            <a:ext cx="3873500" cy="2359025"/>
            <a:chOff x="3721100" y="2009775"/>
            <a:chExt cx="3873500" cy="2359025"/>
          </a:xfrm>
        </p:grpSpPr>
        <p:graphicFrame>
          <p:nvGraphicFramePr>
            <p:cNvPr id="10289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2885371"/>
                </p:ext>
              </p:extLst>
            </p:nvPr>
          </p:nvGraphicFramePr>
          <p:xfrm>
            <a:off x="4338856" y="2009775"/>
            <a:ext cx="604771" cy="1144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41" name="Équation" r:id="rId4" imgW="292100" imgH="368300" progId="Equation.3">
                    <p:embed/>
                  </p:oleObj>
                </mc:Choice>
                <mc:Fallback>
                  <p:oleObj name="Équation" r:id="rId4" imgW="292100" imgH="368300" progId="Equation.3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38856" y="2009775"/>
                          <a:ext cx="604771" cy="11445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Rectangle 23"/>
            <p:cNvSpPr>
              <a:spLocks noChangeArrowheads="1"/>
            </p:cNvSpPr>
            <p:nvPr/>
          </p:nvSpPr>
          <p:spPr bwMode="auto">
            <a:xfrm>
              <a:off x="4396365" y="2655532"/>
              <a:ext cx="931273" cy="453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77" tIns="45740" rIns="91477" bIns="45740">
              <a:spAutoFit/>
            </a:bodyPr>
            <a:lstStyle/>
            <a:p>
              <a:pPr>
                <a:defRPr/>
              </a:pPr>
              <a:r>
                <a:rPr lang="fr-FR" sz="2400">
                  <a:latin typeface="Times New Roman" charset="0"/>
                  <a:cs typeface="+mn-cs"/>
                </a:rPr>
                <a:t>S</a:t>
              </a:r>
              <a:endParaRPr lang="fr-FR" sz="2400" baseline="-25000">
                <a:solidFill>
                  <a:srgbClr val="15C3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048" name="Rectangle 24"/>
            <p:cNvSpPr>
              <a:spLocks noChangeArrowheads="1"/>
            </p:cNvSpPr>
            <p:nvPr/>
          </p:nvSpPr>
          <p:spPr bwMode="auto">
            <a:xfrm>
              <a:off x="4643097" y="2181277"/>
              <a:ext cx="2951503" cy="456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77" tIns="45740" rIns="91477" bIns="45740">
              <a:spAutoFit/>
            </a:bodyPr>
            <a:lstStyle/>
            <a:p>
              <a:pPr>
                <a:defRPr/>
              </a:pPr>
              <a:r>
                <a:rPr lang="fr-FR" sz="2400">
                  <a:solidFill>
                    <a:srgbClr val="996633"/>
                  </a:solidFill>
                  <a:latin typeface="Symbol" charset="0"/>
                  <a:cs typeface="+mn-cs"/>
                </a:rPr>
                <a:t>r (</a:t>
              </a:r>
              <a:r>
                <a:rPr lang="fr-FR" sz="2400">
                  <a:solidFill>
                    <a:srgbClr val="996633"/>
                  </a:solidFill>
                  <a:latin typeface="Times New Roman" charset="0"/>
                  <a:cs typeface="+mn-cs"/>
                </a:rPr>
                <a:t>u + v</a:t>
              </a:r>
              <a:r>
                <a:rPr lang="fr-FR" sz="2400" baseline="30000">
                  <a:solidFill>
                    <a:srgbClr val="996633"/>
                  </a:solidFill>
                  <a:latin typeface="Times New Roman" charset="0"/>
                  <a:cs typeface="+mn-cs"/>
                </a:rPr>
                <a:t>2</a:t>
              </a:r>
              <a:r>
                <a:rPr lang="fr-FR" sz="2400">
                  <a:solidFill>
                    <a:srgbClr val="996633"/>
                  </a:solidFill>
                  <a:latin typeface="Times New Roman" charset="0"/>
                  <a:cs typeface="+mn-cs"/>
                </a:rPr>
                <a:t>/2)</a:t>
              </a:r>
              <a:r>
                <a:rPr lang="fr-FR" sz="2400">
                  <a:latin typeface="Times New Roman" charset="0"/>
                  <a:cs typeface="+mn-cs"/>
                </a:rPr>
                <a:t>(</a:t>
              </a:r>
              <a:r>
                <a:rPr lang="fr-FR" sz="2400" b="1">
                  <a:solidFill>
                    <a:srgbClr val="0000FF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400" b="1">
                  <a:latin typeface="Times New Roman" charset="0"/>
                  <a:cs typeface="+mn-cs"/>
                </a:rPr>
                <a:t>.</a:t>
              </a:r>
              <a:r>
                <a:rPr lang="fr-FR" sz="24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n</a:t>
              </a:r>
              <a:r>
                <a:rPr lang="fr-FR" sz="2400" b="1">
                  <a:latin typeface="Times New Roman" charset="0"/>
                  <a:cs typeface="+mn-cs"/>
                </a:rPr>
                <a:t>)</a:t>
              </a:r>
              <a:r>
                <a:rPr lang="fr-FR" sz="24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 </a:t>
              </a:r>
              <a:r>
                <a:rPr lang="fr-FR" sz="2400">
                  <a:solidFill>
                    <a:srgbClr val="FF00FF"/>
                  </a:solidFill>
                  <a:latin typeface="Times New Roman" charset="0"/>
                  <a:cs typeface="+mn-cs"/>
                </a:rPr>
                <a:t>dS</a:t>
              </a:r>
              <a:endParaRPr lang="fr-FR" sz="2400">
                <a:latin typeface="Times New Roman" charset="0"/>
                <a:cs typeface="+mn-cs"/>
              </a:endParaRPr>
            </a:p>
          </p:txBody>
        </p:sp>
        <p:sp>
          <p:nvSpPr>
            <p:cNvPr id="1049" name="Rectangle 25"/>
            <p:cNvSpPr>
              <a:spLocks noChangeArrowheads="1"/>
            </p:cNvSpPr>
            <p:nvPr/>
          </p:nvSpPr>
          <p:spPr bwMode="auto">
            <a:xfrm>
              <a:off x="3721100" y="2142776"/>
              <a:ext cx="1202121" cy="5040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77" tIns="45740" rIns="91477" bIns="45740">
              <a:spAutoFit/>
            </a:bodyPr>
            <a:lstStyle/>
            <a:p>
              <a:pPr>
                <a:defRPr/>
              </a:pPr>
              <a:r>
                <a:rPr lang="fr-FR" sz="2700">
                  <a:latin typeface="Symbol" charset="0"/>
                  <a:cs typeface="+mn-cs"/>
                </a:rPr>
                <a:t>= </a:t>
              </a:r>
              <a:r>
                <a:rPr lang="fr-FR" sz="2700" b="1">
                  <a:latin typeface="Symbol" charset="0"/>
                  <a:cs typeface="+mn-cs"/>
                </a:rPr>
                <a:t>-</a:t>
              </a:r>
              <a:endParaRPr lang="fr-FR" sz="2400">
                <a:solidFill>
                  <a:srgbClr val="FF8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050" name="AutoShape 26"/>
            <p:cNvSpPr>
              <a:spLocks/>
            </p:cNvSpPr>
            <p:nvPr/>
          </p:nvSpPr>
          <p:spPr bwMode="auto">
            <a:xfrm rot="5400000">
              <a:off x="5508399" y="1505959"/>
              <a:ext cx="336004" cy="3205655"/>
            </a:xfrm>
            <a:prstGeom prst="rightBrace">
              <a:avLst>
                <a:gd name="adj1" fmla="val 75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77" tIns="45740" rIns="91477" bIns="45740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51" name="Text Box 27"/>
            <p:cNvSpPr txBox="1">
              <a:spLocks noChangeArrowheads="1"/>
            </p:cNvSpPr>
            <p:nvPr/>
          </p:nvSpPr>
          <p:spPr bwMode="auto">
            <a:xfrm>
              <a:off x="4210853" y="3315289"/>
              <a:ext cx="3027563" cy="1053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77" tIns="45740" rIns="91477" bIns="4574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2100">
                  <a:latin typeface="Times New Roman" charset="0"/>
                  <a:cs typeface="+mn-cs"/>
                </a:rPr>
                <a:t>Energie totale transportée</a:t>
              </a:r>
            </a:p>
            <a:p>
              <a:pPr algn="ctr">
                <a:defRPr/>
              </a:pPr>
              <a:r>
                <a:rPr lang="fr-FR" sz="2100">
                  <a:latin typeface="Times New Roman" charset="0"/>
                  <a:cs typeface="+mn-cs"/>
                </a:rPr>
                <a:t>par le fluide</a:t>
              </a:r>
            </a:p>
            <a:p>
              <a:pPr algn="ctr">
                <a:defRPr/>
              </a:pPr>
              <a:r>
                <a:rPr lang="fr-FR" sz="2100">
                  <a:latin typeface="Times New Roman" charset="0"/>
                  <a:cs typeface="+mn-cs"/>
                </a:rPr>
                <a:t>rentrante - sortante</a:t>
              </a:r>
            </a:p>
          </p:txBody>
        </p:sp>
      </p:grpSp>
      <p:grpSp>
        <p:nvGrpSpPr>
          <p:cNvPr id="10242" name="Group 72"/>
          <p:cNvGrpSpPr>
            <a:grpSpLocks/>
          </p:cNvGrpSpPr>
          <p:nvPr/>
        </p:nvGrpSpPr>
        <p:grpSpPr bwMode="auto">
          <a:xfrm>
            <a:off x="600075" y="1549177"/>
            <a:ext cx="3159125" cy="2457450"/>
            <a:chOff x="-26" y="1104"/>
            <a:chExt cx="1703" cy="1403"/>
          </a:xfrm>
        </p:grpSpPr>
        <p:graphicFrame>
          <p:nvGraphicFramePr>
            <p:cNvPr id="10282" name="Object 30"/>
            <p:cNvGraphicFramePr>
              <a:graphicFrameLocks noChangeAspect="1"/>
            </p:cNvGraphicFramePr>
            <p:nvPr/>
          </p:nvGraphicFramePr>
          <p:xfrm>
            <a:off x="26" y="1104"/>
            <a:ext cx="259" cy="5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42" name="Équation" r:id="rId6" imgW="190500" imgH="368300" progId="Equation.3">
                    <p:embed/>
                  </p:oleObj>
                </mc:Choice>
                <mc:Fallback>
                  <p:oleObj name="Équation" r:id="rId6" imgW="190500" imgH="368300" progId="Equation.3">
                    <p:embed/>
                    <p:pic>
                      <p:nvPicPr>
                        <p:cNvPr id="0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" y="1104"/>
                          <a:ext cx="259" cy="5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283" name="Group 31"/>
            <p:cNvGrpSpPr>
              <a:grpSpLocks/>
            </p:cNvGrpSpPr>
            <p:nvPr/>
          </p:nvGrpSpPr>
          <p:grpSpPr bwMode="auto">
            <a:xfrm>
              <a:off x="254" y="1148"/>
              <a:ext cx="1423" cy="653"/>
              <a:chOff x="1258" y="1728"/>
              <a:chExt cx="1663" cy="720"/>
            </a:xfrm>
          </p:grpSpPr>
          <p:graphicFrame>
            <p:nvGraphicFramePr>
              <p:cNvPr id="10286" name="Object 32"/>
              <p:cNvGraphicFramePr>
                <a:graphicFrameLocks noChangeAspect="1"/>
              </p:cNvGraphicFramePr>
              <p:nvPr/>
            </p:nvGraphicFramePr>
            <p:xfrm>
              <a:off x="1258" y="1728"/>
              <a:ext cx="566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843" name="Équation" r:id="rId8" imgW="355600" imgH="368300" progId="Equation.3">
                      <p:embed/>
                    </p:oleObj>
                  </mc:Choice>
                  <mc:Fallback>
                    <p:oleObj name="Équation" r:id="rId8" imgW="355600" imgH="368300" progId="Equation.3">
                      <p:embed/>
                      <p:pic>
                        <p:nvPicPr>
                          <p:cNvPr id="0" name="Object 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58" y="1728"/>
                            <a:ext cx="566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57" name="Rectangle 33"/>
              <p:cNvSpPr>
                <a:spLocks noChangeArrowheads="1"/>
              </p:cNvSpPr>
              <p:nvPr/>
            </p:nvSpPr>
            <p:spPr bwMode="auto">
              <a:xfrm>
                <a:off x="1584" y="1836"/>
                <a:ext cx="133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68" tIns="45734" rIns="91468" bIns="45734">
                <a:spAutoFit/>
              </a:bodyPr>
              <a:lstStyle/>
              <a:p>
                <a:pPr>
                  <a:defRPr/>
                </a:pPr>
                <a:r>
                  <a:rPr lang="fr-FR" sz="2400">
                    <a:solidFill>
                      <a:srgbClr val="996633"/>
                    </a:solidFill>
                    <a:latin typeface="Symbol" charset="0"/>
                    <a:cs typeface="+mn-cs"/>
                  </a:rPr>
                  <a:t>r (</a:t>
                </a:r>
                <a:r>
                  <a:rPr lang="fr-FR" sz="24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u + v</a:t>
                </a:r>
                <a:r>
                  <a:rPr lang="fr-FR" sz="2400" baseline="300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2</a:t>
                </a:r>
                <a:r>
                  <a:rPr lang="fr-FR" sz="24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/2)</a:t>
                </a:r>
                <a:r>
                  <a:rPr lang="fr-FR" sz="2400">
                    <a:solidFill>
                      <a:srgbClr val="996633"/>
                    </a:solidFill>
                    <a:latin typeface="Symbol" charset="0"/>
                    <a:cs typeface="+mn-cs"/>
                  </a:rPr>
                  <a:t> </a:t>
                </a:r>
                <a:r>
                  <a:rPr lang="fr-FR" sz="2400">
                    <a:latin typeface="Times New Roman" charset="0"/>
                    <a:cs typeface="+mn-cs"/>
                  </a:rPr>
                  <a:t>dV </a:t>
                </a:r>
              </a:p>
            </p:txBody>
          </p:sp>
          <p:sp>
            <p:nvSpPr>
              <p:cNvPr id="1058" name="Text Box 34"/>
              <p:cNvSpPr txBox="1">
                <a:spLocks noChangeArrowheads="1"/>
              </p:cNvSpPr>
              <p:nvPr/>
            </p:nvSpPr>
            <p:spPr bwMode="auto">
              <a:xfrm>
                <a:off x="1343" y="2160"/>
                <a:ext cx="25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68" tIns="45734" rIns="91468" bIns="45734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>
                    <a:latin typeface="Times New Roman" charset="0"/>
                    <a:cs typeface="+mn-cs"/>
                  </a:rPr>
                  <a:t>V</a:t>
                </a:r>
              </a:p>
            </p:txBody>
          </p:sp>
        </p:grpSp>
        <p:sp>
          <p:nvSpPr>
            <p:cNvPr id="1060" name="AutoShape 36"/>
            <p:cNvSpPr>
              <a:spLocks/>
            </p:cNvSpPr>
            <p:nvPr/>
          </p:nvSpPr>
          <p:spPr bwMode="auto">
            <a:xfrm rot="5400000">
              <a:off x="711" y="945"/>
              <a:ext cx="165" cy="1636"/>
            </a:xfrm>
            <a:prstGeom prst="rightBrace">
              <a:avLst>
                <a:gd name="adj1" fmla="val 8262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68" tIns="45734" rIns="91468" bIns="457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61" name="Text Box 37"/>
            <p:cNvSpPr txBox="1">
              <a:spLocks noChangeArrowheads="1"/>
            </p:cNvSpPr>
            <p:nvPr/>
          </p:nvSpPr>
          <p:spPr bwMode="auto">
            <a:xfrm>
              <a:off x="24" y="1905"/>
              <a:ext cx="1581" cy="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68" tIns="45734" rIns="91468" bIns="4573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2100">
                  <a:latin typeface="Times New Roman" charset="0"/>
                  <a:cs typeface="+mn-cs"/>
                </a:rPr>
                <a:t>Variation d</a:t>
              </a:r>
              <a:r>
                <a:rPr lang="ja-JP" altLang="fr-FR" sz="2100">
                  <a:latin typeface="Arial"/>
                  <a:cs typeface="+mn-cs"/>
                </a:rPr>
                <a:t>’</a:t>
              </a:r>
              <a:r>
                <a:rPr lang="fr-FR" sz="2100">
                  <a:latin typeface="Times New Roman" charset="0"/>
                  <a:cs typeface="+mn-cs"/>
                </a:rPr>
                <a:t>énergie totale</a:t>
              </a:r>
              <a:br>
                <a:rPr lang="fr-FR" sz="2100">
                  <a:latin typeface="Times New Roman" charset="0"/>
                  <a:cs typeface="+mn-cs"/>
                </a:rPr>
              </a:br>
              <a:r>
                <a:rPr lang="fr-FR" sz="2100">
                  <a:latin typeface="Times New Roman" charset="0"/>
                  <a:cs typeface="+mn-cs"/>
                </a:rPr>
                <a:t>du fluide</a:t>
              </a:r>
            </a:p>
            <a:p>
              <a:pPr algn="ctr">
                <a:defRPr/>
              </a:pPr>
              <a:r>
                <a:rPr lang="fr-FR" sz="2100">
                  <a:latin typeface="Times New Roman" charset="0"/>
                  <a:cs typeface="+mn-cs"/>
                </a:rPr>
                <a:t>dans le volume V</a:t>
              </a:r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3935413" y="4070127"/>
            <a:ext cx="2325687" cy="2225675"/>
            <a:chOff x="3935413" y="4452938"/>
            <a:chExt cx="2325687" cy="2225675"/>
          </a:xfrm>
        </p:grpSpPr>
        <p:grpSp>
          <p:nvGrpSpPr>
            <p:cNvPr id="10276" name="Group 48"/>
            <p:cNvGrpSpPr>
              <a:grpSpLocks/>
            </p:cNvGrpSpPr>
            <p:nvPr/>
          </p:nvGrpSpPr>
          <p:grpSpPr bwMode="auto">
            <a:xfrm>
              <a:off x="4082045" y="4452938"/>
              <a:ext cx="991155" cy="1143482"/>
              <a:chOff x="5136" y="1152"/>
              <a:chExt cx="624" cy="720"/>
            </a:xfrm>
          </p:grpSpPr>
          <p:graphicFrame>
            <p:nvGraphicFramePr>
              <p:cNvPr id="10280" name="Object 49"/>
              <p:cNvGraphicFramePr>
                <a:graphicFrameLocks noChangeAspect="1"/>
              </p:cNvGraphicFramePr>
              <p:nvPr/>
            </p:nvGraphicFramePr>
            <p:xfrm>
              <a:off x="5136" y="1152"/>
              <a:ext cx="381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844" name="Équation" r:id="rId10" imgW="292100" imgH="368300" progId="Equation.3">
                      <p:embed/>
                    </p:oleObj>
                  </mc:Choice>
                  <mc:Fallback>
                    <p:oleObj name="Équation" r:id="rId10" imgW="292100" imgH="368300" progId="Equation.3">
                      <p:embed/>
                      <p:pic>
                        <p:nvPicPr>
                          <p:cNvPr id="0" name="Object 4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36" y="1152"/>
                            <a:ext cx="381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74" name="Rectangle 50"/>
              <p:cNvSpPr>
                <a:spLocks noChangeArrowheads="1"/>
              </p:cNvSpPr>
              <p:nvPr/>
            </p:nvSpPr>
            <p:spPr bwMode="auto">
              <a:xfrm>
                <a:off x="5173" y="1558"/>
                <a:ext cx="58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68" tIns="45734" rIns="91468" bIns="45734">
                <a:spAutoFit/>
              </a:bodyPr>
              <a:lstStyle/>
              <a:p>
                <a:pPr>
                  <a:defRPr/>
                </a:pPr>
                <a:r>
                  <a:rPr lang="fr-FR" sz="2400">
                    <a:latin typeface="Times New Roman" charset="0"/>
                    <a:cs typeface="+mn-cs"/>
                  </a:rPr>
                  <a:t>S</a:t>
                </a:r>
                <a:endParaRPr lang="fr-FR" sz="2400" baseline="-25000">
                  <a:solidFill>
                    <a:srgbClr val="15C300"/>
                  </a:solidFill>
                  <a:latin typeface="Times New Roman" charset="0"/>
                  <a:cs typeface="+mn-cs"/>
                </a:endParaRPr>
              </a:p>
            </p:txBody>
          </p:sp>
        </p:grpSp>
        <p:sp>
          <p:nvSpPr>
            <p:cNvPr id="1075" name="Text Box 51"/>
            <p:cNvSpPr txBox="1">
              <a:spLocks noChangeArrowheads="1"/>
            </p:cNvSpPr>
            <p:nvPr/>
          </p:nvSpPr>
          <p:spPr bwMode="auto">
            <a:xfrm>
              <a:off x="4386444" y="4566761"/>
              <a:ext cx="1874656" cy="457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68" tIns="45734" rIns="91468" bIns="4573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dirty="0">
                  <a:latin typeface="Times New Roman" charset="0"/>
                  <a:cs typeface="+mn-cs"/>
                </a:rPr>
                <a:t>-</a:t>
              </a:r>
              <a:r>
                <a:rPr lang="fr-FR" dirty="0" err="1">
                  <a:latin typeface="Times New Roman" charset="0"/>
                  <a:cs typeface="+mn-cs"/>
                </a:rPr>
                <a:t>p</a:t>
              </a:r>
              <a:r>
                <a:rPr lang="fr-FR" b="1" dirty="0" err="1">
                  <a:solidFill>
                    <a:srgbClr val="0000FF"/>
                  </a:solidFill>
                  <a:cs typeface="+mn-cs"/>
                </a:rPr>
                <a:t>v</a:t>
              </a:r>
              <a:r>
                <a:rPr lang="fr-FR" dirty="0">
                  <a:latin typeface="Times New Roman" charset="0"/>
                  <a:cs typeface="+mn-cs"/>
                </a:rPr>
                <a:t> </a:t>
              </a:r>
              <a:r>
                <a:rPr lang="fr-FR" b="1" dirty="0">
                  <a:solidFill>
                    <a:srgbClr val="FF00FF"/>
                  </a:solidFill>
                  <a:latin typeface="Times New Roman" charset="0"/>
                  <a:cs typeface="+mn-cs"/>
                </a:rPr>
                <a:t>n </a:t>
              </a:r>
              <a:r>
                <a:rPr lang="fr-FR" dirty="0" err="1">
                  <a:solidFill>
                    <a:srgbClr val="FF00FF"/>
                  </a:solidFill>
                  <a:latin typeface="Times New Roman" charset="0"/>
                  <a:cs typeface="+mn-cs"/>
                </a:rPr>
                <a:t>dS</a:t>
              </a:r>
              <a:r>
                <a:rPr lang="fr-FR" dirty="0">
                  <a:solidFill>
                    <a:srgbClr val="FF00FF"/>
                  </a:solidFill>
                  <a:latin typeface="Times New Roman" charset="0"/>
                  <a:cs typeface="+mn-cs"/>
                </a:rPr>
                <a:t>   </a:t>
              </a:r>
              <a:r>
                <a:rPr lang="fr-FR" dirty="0">
                  <a:latin typeface="Symbol" charset="0"/>
                  <a:cs typeface="+mn-cs"/>
                </a:rPr>
                <a:t>+</a:t>
              </a:r>
              <a:r>
                <a:rPr lang="fr-FR" dirty="0">
                  <a:latin typeface="Times New Roman" charset="0"/>
                  <a:cs typeface="+mn-cs"/>
                </a:rPr>
                <a:t> </a:t>
              </a:r>
            </a:p>
          </p:txBody>
        </p:sp>
        <p:sp>
          <p:nvSpPr>
            <p:cNvPr id="1076" name="AutoShape 52"/>
            <p:cNvSpPr>
              <a:spLocks/>
            </p:cNvSpPr>
            <p:nvPr/>
          </p:nvSpPr>
          <p:spPr bwMode="auto">
            <a:xfrm rot="5400000">
              <a:off x="4696703" y="4710500"/>
              <a:ext cx="257415" cy="1666773"/>
            </a:xfrm>
            <a:prstGeom prst="rightBrace">
              <a:avLst>
                <a:gd name="adj1" fmla="val 5090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68" tIns="45734" rIns="91468" bIns="457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77" name="Text Box 53"/>
            <p:cNvSpPr txBox="1">
              <a:spLocks noChangeArrowheads="1"/>
            </p:cNvSpPr>
            <p:nvPr/>
          </p:nvSpPr>
          <p:spPr bwMode="auto">
            <a:xfrm>
              <a:off x="3935413" y="5624438"/>
              <a:ext cx="1878368" cy="1054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68" tIns="45734" rIns="91468" bIns="4573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2100">
                  <a:latin typeface="Times New Roman" charset="0"/>
                  <a:cs typeface="+mn-cs"/>
                </a:rPr>
                <a:t>Puissance des forces de pression</a:t>
              </a:r>
            </a:p>
          </p:txBody>
        </p:sp>
      </p:grpSp>
      <p:grpSp>
        <p:nvGrpSpPr>
          <p:cNvPr id="2" name="Grouper 1"/>
          <p:cNvGrpSpPr/>
          <p:nvPr/>
        </p:nvGrpSpPr>
        <p:grpSpPr>
          <a:xfrm>
            <a:off x="1893888" y="6105302"/>
            <a:ext cx="6413500" cy="1008062"/>
            <a:chOff x="1893888" y="6488113"/>
            <a:chExt cx="6413500" cy="1008062"/>
          </a:xfrm>
        </p:grpSpPr>
        <p:sp>
          <p:nvSpPr>
            <p:cNvPr id="1091" name="AutoShape 67"/>
            <p:cNvSpPr>
              <a:spLocks/>
            </p:cNvSpPr>
            <p:nvPr/>
          </p:nvSpPr>
          <p:spPr bwMode="auto">
            <a:xfrm rot="5400000">
              <a:off x="4890625" y="3491376"/>
              <a:ext cx="420026" cy="6413500"/>
            </a:xfrm>
            <a:prstGeom prst="rightBrace">
              <a:avLst>
                <a:gd name="adj1" fmla="val 12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067" tIns="27034" rIns="54067" bIns="270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pic>
          <p:nvPicPr>
            <p:cNvPr id="10275" name="Picture 69" descr="Image 83.png 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871" y="6897638"/>
              <a:ext cx="647660" cy="598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er 4"/>
          <p:cNvGrpSpPr/>
          <p:nvPr/>
        </p:nvGrpSpPr>
        <p:grpSpPr>
          <a:xfrm>
            <a:off x="1538288" y="4070127"/>
            <a:ext cx="2493962" cy="1863725"/>
            <a:chOff x="1538288" y="4452938"/>
            <a:chExt cx="2493962" cy="1863725"/>
          </a:xfrm>
        </p:grpSpPr>
        <p:grpSp>
          <p:nvGrpSpPr>
            <p:cNvPr id="10265" name="Group 74"/>
            <p:cNvGrpSpPr>
              <a:grpSpLocks/>
            </p:cNvGrpSpPr>
            <p:nvPr/>
          </p:nvGrpSpPr>
          <p:grpSpPr bwMode="auto">
            <a:xfrm>
              <a:off x="1885290" y="4452938"/>
              <a:ext cx="2146960" cy="1863725"/>
              <a:chOff x="667" y="2544"/>
              <a:chExt cx="1157" cy="1064"/>
            </a:xfrm>
          </p:grpSpPr>
          <p:grpSp>
            <p:nvGrpSpPr>
              <p:cNvPr id="10267" name="Group 39"/>
              <p:cNvGrpSpPr>
                <a:grpSpLocks/>
              </p:cNvGrpSpPr>
              <p:nvPr/>
            </p:nvGrpSpPr>
            <p:grpSpPr bwMode="auto">
              <a:xfrm>
                <a:off x="672" y="2544"/>
                <a:ext cx="1152" cy="660"/>
                <a:chOff x="1536" y="1152"/>
                <a:chExt cx="1346" cy="728"/>
              </a:xfrm>
            </p:grpSpPr>
            <p:grpSp>
              <p:nvGrpSpPr>
                <p:cNvPr id="10270" name="Group 40"/>
                <p:cNvGrpSpPr>
                  <a:grpSpLocks/>
                </p:cNvGrpSpPr>
                <p:nvPr/>
              </p:nvGrpSpPr>
              <p:grpSpPr bwMode="auto">
                <a:xfrm>
                  <a:off x="1536" y="1152"/>
                  <a:ext cx="566" cy="728"/>
                  <a:chOff x="4522" y="1152"/>
                  <a:chExt cx="566" cy="728"/>
                </a:xfrm>
              </p:grpSpPr>
              <p:graphicFrame>
                <p:nvGraphicFramePr>
                  <p:cNvPr id="10272" name="Object 41"/>
                  <p:cNvGraphicFramePr>
                    <a:graphicFrameLocks noChangeAspect="1"/>
                  </p:cNvGraphicFramePr>
                  <p:nvPr/>
                </p:nvGraphicFramePr>
                <p:xfrm>
                  <a:off x="4522" y="1152"/>
                  <a:ext cx="566" cy="72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0845" name="Équation" r:id="rId13" imgW="355600" imgH="368300" progId="Equation.3">
                          <p:embed/>
                        </p:oleObj>
                      </mc:Choice>
                      <mc:Fallback>
                        <p:oleObj name="Équation" r:id="rId13" imgW="355600" imgH="368300" progId="Equation.3">
                          <p:embed/>
                          <p:pic>
                            <p:nvPicPr>
                              <p:cNvPr id="0" name="Object 41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522" y="1152"/>
                                <a:ext cx="566" cy="72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="" xmlns:a14="http://schemas.microsoft.com/office/drawing/2010/main">
                                    <a:solidFill>
                                      <a:srgbClr val="00B8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=""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=""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7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1066" name="Text 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10" y="1584"/>
                    <a:ext cx="272" cy="29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00B8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104319" tIns="52160" rIns="104319" bIns="52160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1pPr>
                    <a:lvl2pPr marL="458788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fr-FR">
                        <a:latin typeface="Times New Roman" charset="0"/>
                        <a:cs typeface="+mn-cs"/>
                      </a:rPr>
                      <a:t>V</a:t>
                    </a:r>
                  </a:p>
                </p:txBody>
              </p:sp>
            </p:grpSp>
            <p:sp>
              <p:nvSpPr>
                <p:cNvPr id="1067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1910" y="1246"/>
                  <a:ext cx="972" cy="2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104319" tIns="52160" rIns="104319" bIns="5216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1pPr>
                  <a:lvl2pPr marL="4587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fr-FR">
                      <a:latin typeface="Symbol" charset="0"/>
                      <a:cs typeface="+mn-cs"/>
                    </a:rPr>
                    <a:t>r</a:t>
                  </a:r>
                  <a:r>
                    <a:rPr lang="fr-FR" b="1">
                      <a:cs typeface="+mn-cs"/>
                    </a:rPr>
                    <a:t>g.</a:t>
                  </a:r>
                  <a:r>
                    <a:rPr lang="fr-FR" b="1">
                      <a:solidFill>
                        <a:srgbClr val="0000FF"/>
                      </a:solidFill>
                      <a:cs typeface="+mn-cs"/>
                    </a:rPr>
                    <a:t>v</a:t>
                  </a:r>
                  <a:r>
                    <a:rPr lang="fr-FR" b="1">
                      <a:cs typeface="+mn-cs"/>
                    </a:rPr>
                    <a:t> dV</a:t>
                  </a:r>
                  <a:r>
                    <a:rPr lang="fr-FR">
                      <a:latin typeface="Symbol" charset="0"/>
                      <a:cs typeface="+mn-cs"/>
                    </a:rPr>
                    <a:t> + </a:t>
                  </a:r>
                  <a:endParaRPr lang="fr-FR">
                    <a:latin typeface="Times New Roman" charset="0"/>
                    <a:cs typeface="+mn-cs"/>
                  </a:endParaRPr>
                </a:p>
              </p:txBody>
            </p:sp>
          </p:grpSp>
          <p:sp>
            <p:nvSpPr>
              <p:cNvPr id="1068" name="AutoShape 44"/>
              <p:cNvSpPr>
                <a:spLocks/>
              </p:cNvSpPr>
              <p:nvPr/>
            </p:nvSpPr>
            <p:spPr bwMode="auto">
              <a:xfrm rot="5400000">
                <a:off x="1018" y="2765"/>
                <a:ext cx="131" cy="820"/>
              </a:xfrm>
              <a:prstGeom prst="rightBrace">
                <a:avLst>
                  <a:gd name="adj1" fmla="val 52290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4319" tIns="52160" rIns="104319" bIns="52160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069" name="Text Box 45"/>
              <p:cNvSpPr txBox="1">
                <a:spLocks noChangeArrowheads="1"/>
              </p:cNvSpPr>
              <p:nvPr/>
            </p:nvSpPr>
            <p:spPr bwMode="auto">
              <a:xfrm>
                <a:off x="667" y="3182"/>
                <a:ext cx="896" cy="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4319" tIns="52160" rIns="104319" bIns="5216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Puissance du </a:t>
                </a:r>
                <a:br>
                  <a:rPr lang="fr-FR" sz="2100">
                    <a:latin typeface="Times New Roman" charset="0"/>
                    <a:cs typeface="+mn-cs"/>
                  </a:rPr>
                </a:br>
                <a:r>
                  <a:rPr lang="fr-FR" sz="2100">
                    <a:latin typeface="Times New Roman" charset="0"/>
                    <a:cs typeface="+mn-cs"/>
                  </a:rPr>
                  <a:t>poids</a:t>
                </a:r>
              </a:p>
            </p:txBody>
          </p:sp>
        </p:grpSp>
        <p:sp>
          <p:nvSpPr>
            <p:cNvPr id="1103" name="Rectangle 79"/>
            <p:cNvSpPr>
              <a:spLocks noChangeArrowheads="1"/>
            </p:cNvSpPr>
            <p:nvPr/>
          </p:nvSpPr>
          <p:spPr bwMode="auto">
            <a:xfrm>
              <a:off x="1538288" y="4621094"/>
              <a:ext cx="398960" cy="516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4319" tIns="52160" rIns="104319" bIns="52160">
              <a:spAutoFit/>
            </a:bodyPr>
            <a:lstStyle/>
            <a:p>
              <a:pPr defTabSz="1042988">
                <a:defRPr/>
              </a:pPr>
              <a:r>
                <a:rPr lang="fr-FR" sz="2700">
                  <a:latin typeface="Symbol" charset="0"/>
                  <a:cs typeface="+mn-cs"/>
                </a:rPr>
                <a:t>+</a:t>
              </a:r>
            </a:p>
          </p:txBody>
        </p:sp>
      </p:grpSp>
      <p:sp>
        <p:nvSpPr>
          <p:cNvPr id="1106" name="Rectangle 8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>
              <a:defRPr/>
            </a:pPr>
            <a:r>
              <a:rPr lang="fr-FR">
                <a:cs typeface="+mj-cs"/>
              </a:rPr>
              <a:t>Bilan d</a:t>
            </a:r>
            <a:r>
              <a:rPr lang="ja-JP" altLang="fr-FR">
                <a:latin typeface="Arial"/>
                <a:cs typeface="+mj-cs"/>
              </a:rPr>
              <a:t>’</a:t>
            </a:r>
            <a:r>
              <a:rPr lang="fr-FR">
                <a:cs typeface="+mj-cs"/>
              </a:rPr>
              <a:t>énergie</a:t>
            </a:r>
          </a:p>
        </p:txBody>
      </p:sp>
      <p:grpSp>
        <p:nvGrpSpPr>
          <p:cNvPr id="8" name="Grouper 7"/>
          <p:cNvGrpSpPr/>
          <p:nvPr/>
        </p:nvGrpSpPr>
        <p:grpSpPr>
          <a:xfrm>
            <a:off x="8178800" y="4120927"/>
            <a:ext cx="1828800" cy="1973262"/>
            <a:chOff x="8178800" y="4503738"/>
            <a:chExt cx="1828800" cy="1973262"/>
          </a:xfrm>
        </p:grpSpPr>
        <p:grpSp>
          <p:nvGrpSpPr>
            <p:cNvPr id="10259" name="Group 78"/>
            <p:cNvGrpSpPr>
              <a:grpSpLocks/>
            </p:cNvGrpSpPr>
            <p:nvPr/>
          </p:nvGrpSpPr>
          <p:grpSpPr bwMode="auto">
            <a:xfrm>
              <a:off x="8485188" y="4503738"/>
              <a:ext cx="955675" cy="606425"/>
              <a:chOff x="4224" y="2573"/>
              <a:chExt cx="515" cy="346"/>
            </a:xfrm>
          </p:grpSpPr>
          <p:pic>
            <p:nvPicPr>
              <p:cNvPr id="10263" name="Picture 70" descr="Image 84.png                                                   000E498AMacintosh HD                   C3E3631A: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6" y="2573"/>
                <a:ext cx="333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95" name="Rectangle 71"/>
              <p:cNvSpPr>
                <a:spLocks noChangeArrowheads="1"/>
              </p:cNvSpPr>
              <p:nvPr/>
            </p:nvSpPr>
            <p:spPr bwMode="auto">
              <a:xfrm>
                <a:off x="4224" y="2629"/>
                <a:ext cx="203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4287" tIns="52144" rIns="104287" bIns="52144">
                <a:spAutoFit/>
              </a:bodyPr>
              <a:lstStyle/>
              <a:p>
                <a:pPr defTabSz="1042988">
                  <a:defRPr/>
                </a:pPr>
                <a:r>
                  <a:rPr lang="fr-FR" sz="2400">
                    <a:latin typeface="Symbol" charset="0"/>
                    <a:cs typeface="+mn-cs"/>
                  </a:rPr>
                  <a:t>+</a:t>
                </a:r>
              </a:p>
            </p:txBody>
          </p:sp>
        </p:grpSp>
        <p:grpSp>
          <p:nvGrpSpPr>
            <p:cNvPr id="10260" name="Group 91"/>
            <p:cNvGrpSpPr>
              <a:grpSpLocks/>
            </p:cNvGrpSpPr>
            <p:nvPr/>
          </p:nvGrpSpPr>
          <p:grpSpPr bwMode="auto">
            <a:xfrm>
              <a:off x="8178800" y="5486400"/>
              <a:ext cx="1828800" cy="990600"/>
              <a:chOff x="5152" y="3456"/>
              <a:chExt cx="1152" cy="624"/>
            </a:xfrm>
          </p:grpSpPr>
          <p:sp>
            <p:nvSpPr>
              <p:cNvPr id="1113" name="AutoShape 89"/>
              <p:cNvSpPr>
                <a:spLocks/>
              </p:cNvSpPr>
              <p:nvPr/>
            </p:nvSpPr>
            <p:spPr bwMode="auto">
              <a:xfrm rot="5400000">
                <a:off x="5658" y="3054"/>
                <a:ext cx="131" cy="936"/>
              </a:xfrm>
              <a:prstGeom prst="rightBrace">
                <a:avLst>
                  <a:gd name="adj1" fmla="val 59542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68" tIns="45734" rIns="91468" bIns="4573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114" name="Text Box 90"/>
              <p:cNvSpPr txBox="1">
                <a:spLocks noChangeArrowheads="1"/>
              </p:cNvSpPr>
              <p:nvPr/>
            </p:nvSpPr>
            <p:spPr bwMode="auto">
              <a:xfrm>
                <a:off x="5152" y="3618"/>
                <a:ext cx="1152" cy="4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68" tIns="45734" rIns="91468" bIns="45734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Puissance </a:t>
                </a:r>
              </a:p>
              <a:p>
                <a:pPr algn="ctr"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calorifique</a:t>
                </a:r>
              </a:p>
            </p:txBody>
          </p:sp>
        </p:grpSp>
      </p:grpSp>
      <p:grpSp>
        <p:nvGrpSpPr>
          <p:cNvPr id="7" name="Grouper 6"/>
          <p:cNvGrpSpPr/>
          <p:nvPr/>
        </p:nvGrpSpPr>
        <p:grpSpPr>
          <a:xfrm>
            <a:off x="5905500" y="4082827"/>
            <a:ext cx="2509838" cy="2232025"/>
            <a:chOff x="5905500" y="4465638"/>
            <a:chExt cx="2509838" cy="2232025"/>
          </a:xfrm>
        </p:grpSpPr>
        <p:grpSp>
          <p:nvGrpSpPr>
            <p:cNvPr id="10249" name="Group 76"/>
            <p:cNvGrpSpPr>
              <a:grpSpLocks/>
            </p:cNvGrpSpPr>
            <p:nvPr/>
          </p:nvGrpSpPr>
          <p:grpSpPr bwMode="auto">
            <a:xfrm>
              <a:off x="5905500" y="4465638"/>
              <a:ext cx="2509838" cy="2232025"/>
              <a:chOff x="2833" y="2551"/>
              <a:chExt cx="1353" cy="1274"/>
            </a:xfrm>
          </p:grpSpPr>
          <p:grpSp>
            <p:nvGrpSpPr>
              <p:cNvPr id="10253" name="Group 57"/>
              <p:cNvGrpSpPr>
                <a:grpSpLocks/>
              </p:cNvGrpSpPr>
              <p:nvPr/>
            </p:nvGrpSpPr>
            <p:grpSpPr bwMode="auto">
              <a:xfrm>
                <a:off x="2938" y="2551"/>
                <a:ext cx="534" cy="653"/>
                <a:chOff x="5136" y="1152"/>
                <a:chExt cx="624" cy="720"/>
              </a:xfrm>
            </p:grpSpPr>
            <p:graphicFrame>
              <p:nvGraphicFramePr>
                <p:cNvPr id="10257" name="Object 58"/>
                <p:cNvGraphicFramePr>
                  <a:graphicFrameLocks noChangeAspect="1"/>
                </p:cNvGraphicFramePr>
                <p:nvPr/>
              </p:nvGraphicFramePr>
              <p:xfrm>
                <a:off x="5136" y="1152"/>
                <a:ext cx="381" cy="7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846" name="Équation" r:id="rId16" imgW="292100" imgH="368300" progId="Equation.3">
                        <p:embed/>
                      </p:oleObj>
                    </mc:Choice>
                    <mc:Fallback>
                      <p:oleObj name="Équation" r:id="rId16" imgW="292100" imgH="368300" progId="Equation.3">
                        <p:embed/>
                        <p:pic>
                          <p:nvPicPr>
                            <p:cNvPr id="0" name="Object 5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36" y="1152"/>
                              <a:ext cx="381" cy="7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083" name="Rectangle 59"/>
                <p:cNvSpPr>
                  <a:spLocks noChangeArrowheads="1"/>
                </p:cNvSpPr>
                <p:nvPr/>
              </p:nvSpPr>
              <p:spPr bwMode="auto">
                <a:xfrm>
                  <a:off x="5173" y="1561"/>
                  <a:ext cx="587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1468" tIns="45734" rIns="91468" bIns="45734">
                  <a:spAutoFit/>
                </a:bodyPr>
                <a:lstStyle/>
                <a:p>
                  <a:pPr>
                    <a:defRPr/>
                  </a:pPr>
                  <a:r>
                    <a:rPr lang="fr-FR" sz="2400">
                      <a:latin typeface="Times New Roman" charset="0"/>
                      <a:cs typeface="+mn-cs"/>
                    </a:rPr>
                    <a:t>S</a:t>
                  </a:r>
                  <a:endParaRPr lang="fr-FR" sz="2400" baseline="-25000">
                    <a:solidFill>
                      <a:srgbClr val="15C300"/>
                    </a:solidFill>
                    <a:latin typeface="Times New Roman" charset="0"/>
                    <a:cs typeface="+mn-cs"/>
                  </a:endParaRPr>
                </a:p>
              </p:txBody>
            </p:sp>
          </p:grpSp>
          <p:sp>
            <p:nvSpPr>
              <p:cNvPr id="1084" name="Text Box 60"/>
              <p:cNvSpPr txBox="1">
                <a:spLocks noChangeArrowheads="1"/>
              </p:cNvSpPr>
              <p:nvPr/>
            </p:nvSpPr>
            <p:spPr bwMode="auto">
              <a:xfrm>
                <a:off x="3130" y="2627"/>
                <a:ext cx="1056" cy="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68" tIns="45734" rIns="91468" bIns="45734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dirty="0">
                    <a:latin typeface="Symbol" charset="0"/>
                    <a:cs typeface="+mn-cs"/>
                  </a:rPr>
                  <a:t>(</a:t>
                </a:r>
                <a:r>
                  <a:rPr lang="fr-FR" b="1" dirty="0" err="1">
                    <a:solidFill>
                      <a:srgbClr val="15C300"/>
                    </a:solidFill>
                    <a:latin typeface="Symbol" charset="0"/>
                  </a:rPr>
                  <a:t>s</a:t>
                </a:r>
                <a:r>
                  <a:rPr lang="fr-FR" b="1" baseline="-25000" dirty="0" err="1">
                    <a:solidFill>
                      <a:srgbClr val="15C300"/>
                    </a:solidFill>
                  </a:rPr>
                  <a:t>v</a:t>
                </a:r>
                <a:r>
                  <a:rPr lang="fr-FR" dirty="0">
                    <a:latin typeface="Symbol" charset="0"/>
                    <a:cs typeface="+mn-cs"/>
                  </a:rPr>
                  <a:t> .</a:t>
                </a:r>
                <a:r>
                  <a:rPr lang="fr-FR" b="1" dirty="0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n</a:t>
                </a:r>
                <a:r>
                  <a:rPr lang="fr-FR" dirty="0">
                    <a:latin typeface="Times New Roman" charset="0"/>
                    <a:cs typeface="+mn-cs"/>
                  </a:rPr>
                  <a:t>) </a:t>
                </a:r>
                <a:r>
                  <a:rPr lang="fr-FR" b="1" dirty="0">
                    <a:solidFill>
                      <a:srgbClr val="0000FF"/>
                    </a:solidFill>
                    <a:cs typeface="+mn-cs"/>
                  </a:rPr>
                  <a:t>v </a:t>
                </a:r>
                <a:r>
                  <a:rPr lang="fr-FR" dirty="0" err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dS</a:t>
                </a:r>
                <a:r>
                  <a:rPr lang="fr-FR" dirty="0">
                    <a:latin typeface="Times New Roman" charset="0"/>
                    <a:cs typeface="+mn-cs"/>
                  </a:rPr>
                  <a:t> </a:t>
                </a:r>
              </a:p>
            </p:txBody>
          </p:sp>
          <p:sp>
            <p:nvSpPr>
              <p:cNvPr id="1086" name="AutoShape 62"/>
              <p:cNvSpPr>
                <a:spLocks/>
              </p:cNvSpPr>
              <p:nvPr/>
            </p:nvSpPr>
            <p:spPr bwMode="auto">
              <a:xfrm rot="5400000">
                <a:off x="3440" y="2644"/>
                <a:ext cx="140" cy="1067"/>
              </a:xfrm>
              <a:prstGeom prst="rightBrace">
                <a:avLst>
                  <a:gd name="adj1" fmla="val 62617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68" tIns="45734" rIns="91468" bIns="4573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087" name="Text Box 63"/>
              <p:cNvSpPr txBox="1">
                <a:spLocks noChangeArrowheads="1"/>
              </p:cNvSpPr>
              <p:nvPr/>
            </p:nvSpPr>
            <p:spPr bwMode="auto">
              <a:xfrm>
                <a:off x="2833" y="3223"/>
                <a:ext cx="1257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68" tIns="45734" rIns="91468" bIns="45734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Puissance des frottements</a:t>
                </a:r>
              </a:p>
              <a:p>
                <a:pPr algn="ctr"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visqueux</a:t>
                </a:r>
              </a:p>
            </p:txBody>
          </p:sp>
        </p:grpSp>
        <p:grpSp>
          <p:nvGrpSpPr>
            <p:cNvPr id="10250" name="Grouper 1"/>
            <p:cNvGrpSpPr>
              <a:grpSpLocks/>
            </p:cNvGrpSpPr>
            <p:nvPr/>
          </p:nvGrpSpPr>
          <p:grpSpPr bwMode="auto">
            <a:xfrm>
              <a:off x="6640463" y="4683621"/>
              <a:ext cx="223007" cy="55533"/>
              <a:chOff x="7792591" y="2917329"/>
              <a:chExt cx="223007" cy="55533"/>
            </a:xfrm>
          </p:grpSpPr>
          <p:sp>
            <p:nvSpPr>
              <p:cNvPr id="53" name="Line 64"/>
              <p:cNvSpPr>
                <a:spLocks noChangeShapeType="1"/>
              </p:cNvSpPr>
              <p:nvPr/>
            </p:nvSpPr>
            <p:spPr bwMode="auto">
              <a:xfrm>
                <a:off x="7792641" y="2972396"/>
                <a:ext cx="222250" cy="0"/>
              </a:xfrm>
              <a:prstGeom prst="line">
                <a:avLst/>
              </a:prstGeom>
              <a:noFill/>
              <a:ln w="19050">
                <a:solidFill>
                  <a:srgbClr val="33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18939" tIns="59470" rIns="118939" bIns="59470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54" name="Line 65"/>
              <p:cNvSpPr>
                <a:spLocks noChangeShapeType="1"/>
              </p:cNvSpPr>
              <p:nvPr/>
            </p:nvSpPr>
            <p:spPr bwMode="auto">
              <a:xfrm>
                <a:off x="7792641" y="2916833"/>
                <a:ext cx="222250" cy="0"/>
              </a:xfrm>
              <a:prstGeom prst="line">
                <a:avLst/>
              </a:prstGeom>
              <a:noFill/>
              <a:ln w="19050">
                <a:solidFill>
                  <a:srgbClr val="33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18939" tIns="59470" rIns="118939" bIns="59470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F836CC3-8B33-C645-98C7-81C023AF2B33}"/>
              </a:ext>
            </a:extLst>
          </p:cNvPr>
          <p:cNvSpPr txBox="1"/>
          <p:nvPr/>
        </p:nvSpPr>
        <p:spPr>
          <a:xfrm>
            <a:off x="1405324" y="2685559"/>
            <a:ext cx="7878054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4800"/>
              <a:t>Équations sous forme locale</a:t>
            </a:r>
          </a:p>
        </p:txBody>
      </p:sp>
    </p:spTree>
    <p:extLst>
      <p:ext uri="{BB962C8B-B14F-4D97-AF65-F5344CB8AC3E}">
        <p14:creationId xmlns:p14="http://schemas.microsoft.com/office/powerpoint/2010/main" val="2591089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7800" y="1635125"/>
            <a:ext cx="10092014" cy="73867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solidFill>
                  <a:schemeClr val="accent6">
                    <a:lumMod val="20000"/>
                    <a:lumOff val="80000"/>
                  </a:schemeClr>
                </a:solidFill>
                <a:latin typeface="Chalkboard" charset="0"/>
                <a:cs typeface="+mn-cs"/>
              </a:rPr>
              <a:t>Objectif : </a:t>
            </a:r>
            <a:r>
              <a:rPr lang="fr-FR" sz="2100">
                <a:solidFill>
                  <a:srgbClr val="FFFFFF"/>
                </a:solidFill>
                <a:latin typeface="Chalkboard" charset="0"/>
                <a:cs typeface="+mn-cs"/>
              </a:rPr>
              <a:t>remplacer le </a:t>
            </a:r>
            <a:r>
              <a:rPr lang="fr-FR" sz="2100">
                <a:solidFill>
                  <a:schemeClr val="bg1"/>
                </a:solidFill>
                <a:latin typeface="Chalkboard" charset="0"/>
                <a:cs typeface="+mn-cs"/>
              </a:rPr>
              <a:t>bilan sur un volume V </a:t>
            </a:r>
          </a:p>
          <a:p>
            <a:pPr>
              <a:defRPr/>
            </a:pPr>
            <a:r>
              <a:rPr lang="fr-FR" sz="2100">
                <a:solidFill>
                  <a:srgbClr val="FFFFFF"/>
                </a:solidFill>
                <a:latin typeface="Chalkboard" charset="0"/>
                <a:cs typeface="+mn-cs"/>
              </a:rPr>
              <a:t>		par des </a:t>
            </a:r>
            <a:r>
              <a:rPr lang="fr-FR" sz="2100">
                <a:solidFill>
                  <a:schemeClr val="bg1"/>
                </a:solidFill>
                <a:latin typeface="Chalkboard" charset="0"/>
                <a:cs typeface="+mn-cs"/>
              </a:rPr>
              <a:t>relations différentielles</a:t>
            </a:r>
            <a:r>
              <a:rPr lang="fr-FR" sz="2100">
                <a:solidFill>
                  <a:srgbClr val="FFFFFF"/>
                </a:solidFill>
                <a:latin typeface="Chalkboard" charset="0"/>
                <a:cs typeface="+mn-cs"/>
              </a:rPr>
              <a:t> valables en chaque point du fluide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746125" y="3130550"/>
            <a:ext cx="3213100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0320" tIns="35160" rIns="70320" bIns="3516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solidFill>
                  <a:srgbClr val="FF0000"/>
                </a:solidFill>
                <a:latin typeface="Chalkboard" charset="0"/>
                <a:cs typeface="+mn-cs"/>
              </a:rPr>
              <a:t>Moyens mathématiques</a:t>
            </a:r>
            <a:r>
              <a:rPr lang="fr-FR" sz="2100">
                <a:latin typeface="Chalkboard" charset="0"/>
                <a:cs typeface="+mn-cs"/>
              </a:rPr>
              <a:t> : </a:t>
            </a:r>
          </a:p>
        </p:txBody>
      </p:sp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746125" y="5771281"/>
            <a:ext cx="3025775" cy="110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/>
          <a:p>
            <a:pPr>
              <a:defRPr/>
            </a:pPr>
            <a:r>
              <a:rPr lang="fr-FR" sz="2100">
                <a:solidFill>
                  <a:srgbClr val="FF0000"/>
                </a:solidFill>
                <a:cs typeface="+mn-cs"/>
              </a:rPr>
              <a:t>Intérêt</a:t>
            </a:r>
            <a:r>
              <a:rPr lang="fr-FR" sz="2100">
                <a:cs typeface="+mn-cs"/>
              </a:rPr>
              <a:t> : </a:t>
            </a:r>
          </a:p>
          <a:p>
            <a:pPr marL="458788" lvl="1">
              <a:buFontTx/>
              <a:buChar char="•"/>
              <a:defRPr/>
            </a:pPr>
            <a:r>
              <a:rPr lang="fr-FR" sz="2100">
                <a:cs typeface="+mn-cs"/>
              </a:rPr>
              <a:t> calcul analytique </a:t>
            </a:r>
          </a:p>
          <a:p>
            <a:pPr marL="458788" lvl="1">
              <a:buFontTx/>
              <a:buChar char="•"/>
              <a:defRPr/>
            </a:pPr>
            <a:r>
              <a:rPr lang="fr-FR" sz="2100">
                <a:cs typeface="+mn-cs"/>
              </a:rPr>
              <a:t> calcul numérique</a:t>
            </a:r>
          </a:p>
        </p:txBody>
      </p:sp>
      <p:pic>
        <p:nvPicPr>
          <p:cNvPr id="10257" name="Picture 17" descr="Image 86.png 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3" y="3703638"/>
            <a:ext cx="3671887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801688" y="4725988"/>
            <a:ext cx="3952404" cy="85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/>
          <a:p>
            <a:pPr defTabSz="1042988">
              <a:lnSpc>
                <a:spcPct val="120000"/>
              </a:lnSpc>
              <a:buFontTx/>
              <a:buChar char="•"/>
              <a:defRPr/>
            </a:pPr>
            <a:r>
              <a:rPr lang="fr-FR" sz="2100">
                <a:cs typeface="+mn-cs"/>
              </a:rPr>
              <a:t> on obtient équation avec     </a:t>
            </a:r>
            <a:br>
              <a:rPr lang="fr-FR" sz="2100">
                <a:cs typeface="+mn-cs"/>
              </a:rPr>
            </a:br>
            <a:r>
              <a:rPr lang="fr-FR" sz="2100">
                <a:cs typeface="+mn-cs"/>
              </a:rPr>
              <a:t>	vraie pour tout V</a:t>
            </a:r>
          </a:p>
        </p:txBody>
      </p:sp>
      <p:pic>
        <p:nvPicPr>
          <p:cNvPr id="10260" name="Picture 20" descr="Image 88.png 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3" y="4525963"/>
            <a:ext cx="373856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63" name="Group 23"/>
          <p:cNvGrpSpPr>
            <a:grpSpLocks/>
          </p:cNvGrpSpPr>
          <p:nvPr/>
        </p:nvGrpSpPr>
        <p:grpSpPr bwMode="auto">
          <a:xfrm>
            <a:off x="801688" y="2773363"/>
            <a:ext cx="8467725" cy="2689225"/>
            <a:chOff x="432" y="1584"/>
            <a:chExt cx="4563" cy="1536"/>
          </a:xfrm>
        </p:grpSpPr>
        <p:pic>
          <p:nvPicPr>
            <p:cNvPr id="11273" name="Picture 16" descr="Image 87.png 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632"/>
              <a:ext cx="1971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9" name="Rectangle 19"/>
            <p:cNvSpPr>
              <a:spLocks noChangeArrowheads="1"/>
            </p:cNvSpPr>
            <p:nvPr/>
          </p:nvSpPr>
          <p:spPr bwMode="auto">
            <a:xfrm>
              <a:off x="432" y="2160"/>
              <a:ext cx="2181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4287" tIns="52144" rIns="104287" bIns="52144">
              <a:spAutoFit/>
            </a:bodyPr>
            <a:lstStyle/>
            <a:p>
              <a:pPr defTabSz="1042988">
                <a:buFontTx/>
                <a:buChar char="•"/>
                <a:defRPr/>
              </a:pPr>
              <a:r>
                <a:rPr lang="fr-FR" sz="2100">
                  <a:cs typeface="+mn-cs"/>
                </a:rPr>
                <a:t> théorèmes analyse vectorielle</a:t>
              </a:r>
            </a:p>
          </p:txBody>
        </p:sp>
        <p:sp>
          <p:nvSpPr>
            <p:cNvPr id="10262" name="AutoShape 22"/>
            <p:cNvSpPr>
              <a:spLocks/>
            </p:cNvSpPr>
            <p:nvPr/>
          </p:nvSpPr>
          <p:spPr bwMode="auto">
            <a:xfrm>
              <a:off x="2928" y="1584"/>
              <a:ext cx="144" cy="1536"/>
            </a:xfrm>
            <a:prstGeom prst="leftBrace">
              <a:avLst>
                <a:gd name="adj1" fmla="val 8888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10265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>
              <a:defRPr/>
            </a:pPr>
            <a:r>
              <a:rPr lang="fr-FR">
                <a:cs typeface="+mj-cs"/>
              </a:rPr>
              <a:t>Equations locales</a:t>
            </a:r>
          </a:p>
        </p:txBody>
      </p:sp>
      <p:graphicFrame>
        <p:nvGraphicFramePr>
          <p:cNvPr id="13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222678"/>
              </p:ext>
            </p:extLst>
          </p:nvPr>
        </p:nvGraphicFramePr>
        <p:xfrm>
          <a:off x="4057002" y="4703389"/>
          <a:ext cx="720080" cy="972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Équation" r:id="rId7" imgW="355600" imgH="368300" progId="Equation.3">
                  <p:embed/>
                </p:oleObj>
              </mc:Choice>
              <mc:Fallback>
                <p:oleObj name="Équation" r:id="rId7" imgW="3556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7002" y="4703389"/>
                        <a:ext cx="720080" cy="9726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4" grpId="0"/>
      <p:bldP spid="102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03213" y="1597025"/>
            <a:ext cx="4341812" cy="538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700">
                <a:latin typeface="Chalkboard" charset="0"/>
                <a:cs typeface="+mn-cs"/>
              </a:rPr>
              <a:t>Conservation de la masse :</a:t>
            </a:r>
          </a:p>
        </p:txBody>
      </p:sp>
      <p:pic>
        <p:nvPicPr>
          <p:cNvPr id="43035" name="Picture 27" descr="Image 89.png 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2428875"/>
            <a:ext cx="46212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41" name="Group 33"/>
          <p:cNvGrpSpPr>
            <a:grpSpLocks/>
          </p:cNvGrpSpPr>
          <p:nvPr/>
        </p:nvGrpSpPr>
        <p:grpSpPr bwMode="auto">
          <a:xfrm>
            <a:off x="619125" y="4719638"/>
            <a:ext cx="5818188" cy="1889125"/>
            <a:chOff x="334" y="2696"/>
            <a:chExt cx="3135" cy="1079"/>
          </a:xfrm>
        </p:grpSpPr>
        <p:pic>
          <p:nvPicPr>
            <p:cNvPr id="12296" name="Picture 29" descr="Image 91.png 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264"/>
              <a:ext cx="1501" cy="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38" name="Text Box 30"/>
            <p:cNvSpPr txBox="1">
              <a:spLocks noChangeArrowheads="1"/>
            </p:cNvSpPr>
            <p:nvPr/>
          </p:nvSpPr>
          <p:spPr bwMode="auto">
            <a:xfrm>
              <a:off x="334" y="2696"/>
              <a:ext cx="2191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4287" tIns="52144" rIns="104287" bIns="52144">
              <a:spAutoFit/>
            </a:bodyPr>
            <a:lstStyle>
              <a:lvl1pPr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520700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042988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563688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85975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431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30003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575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9147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500">
                  <a:latin typeface="Chalkboard" charset="0"/>
                  <a:cs typeface="+mn-cs"/>
                </a:rPr>
                <a:t>Vrai quel que soit V donc :</a:t>
              </a:r>
            </a:p>
          </p:txBody>
        </p:sp>
      </p:grpSp>
      <p:grpSp>
        <p:nvGrpSpPr>
          <p:cNvPr id="43040" name="Group 32"/>
          <p:cNvGrpSpPr>
            <a:grpSpLocks/>
          </p:cNvGrpSpPr>
          <p:nvPr/>
        </p:nvGrpSpPr>
        <p:grpSpPr bwMode="auto">
          <a:xfrm>
            <a:off x="1857375" y="3521075"/>
            <a:ext cx="6040438" cy="1184275"/>
            <a:chOff x="1001" y="2011"/>
            <a:chExt cx="3255" cy="677"/>
          </a:xfrm>
        </p:grpSpPr>
        <p:pic>
          <p:nvPicPr>
            <p:cNvPr id="12294" name="Picture 28" descr="Image 90.png 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011"/>
              <a:ext cx="2816" cy="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39" name="Text Box 31"/>
            <p:cNvSpPr txBox="1">
              <a:spLocks noChangeArrowheads="1"/>
            </p:cNvSpPr>
            <p:nvPr/>
          </p:nvSpPr>
          <p:spPr bwMode="auto">
            <a:xfrm>
              <a:off x="1001" y="2118"/>
              <a:ext cx="336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4287" tIns="52144" rIns="104287" bIns="52144">
              <a:spAutoFit/>
            </a:bodyPr>
            <a:lstStyle>
              <a:lvl1pPr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520700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042988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563688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85975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431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30003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575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9147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300">
                  <a:latin typeface="Chalkboard" charset="0"/>
                  <a:cs typeface="+mn-cs"/>
                </a:rPr>
                <a:t>==&gt;</a:t>
              </a:r>
            </a:p>
          </p:txBody>
        </p:sp>
      </p:grpSp>
      <p:sp>
        <p:nvSpPr>
          <p:cNvPr id="43043" name="Rectangle 3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>
              <a:defRPr/>
            </a:pPr>
            <a:r>
              <a:rPr lang="fr-FR">
                <a:cs typeface="+mj-cs"/>
              </a:rPr>
              <a:t>Un exemple</a:t>
            </a:r>
          </a:p>
        </p:txBody>
      </p:sp>
      <p:pic>
        <p:nvPicPr>
          <p:cNvPr id="11" name="Picture 17" descr="Image 86.png 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39" y="1441653"/>
            <a:ext cx="3311847" cy="82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23839" y="4018935"/>
            <a:ext cx="160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(V volume </a:t>
            </a:r>
            <a:r>
              <a:rPr lang="fr-FR" sz="1600" b="1"/>
              <a:t>fixe</a:t>
            </a:r>
            <a:r>
              <a:rPr lang="fr-FR" sz="1600"/>
              <a:t>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3" descr="&#10;Image 105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1358900"/>
            <a:ext cx="27813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0" y="4141792"/>
            <a:ext cx="1293728" cy="49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500">
                <a:latin typeface="Chalkboard" charset="0"/>
                <a:cs typeface="+mn-cs"/>
              </a:rPr>
              <a:t>Énergie</a:t>
            </a:r>
          </a:p>
        </p:txBody>
      </p:sp>
      <p:grpSp>
        <p:nvGrpSpPr>
          <p:cNvPr id="12" name="Grouper 11"/>
          <p:cNvGrpSpPr/>
          <p:nvPr/>
        </p:nvGrpSpPr>
        <p:grpSpPr>
          <a:xfrm>
            <a:off x="76200" y="5270500"/>
            <a:ext cx="5888038" cy="822325"/>
            <a:chOff x="76200" y="5270500"/>
            <a:chExt cx="5888038" cy="822325"/>
          </a:xfrm>
        </p:grpSpPr>
        <p:sp>
          <p:nvSpPr>
            <p:cNvPr id="44044" name="Text Box 12"/>
            <p:cNvSpPr txBox="1">
              <a:spLocks noChangeArrowheads="1"/>
            </p:cNvSpPr>
            <p:nvPr/>
          </p:nvSpPr>
          <p:spPr bwMode="auto">
            <a:xfrm>
              <a:off x="76200" y="5270500"/>
              <a:ext cx="2735263" cy="4699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>
              <a:lvl1pPr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520700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042988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563688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85975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431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30003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575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9147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200">
                  <a:solidFill>
                    <a:schemeClr val="bg1"/>
                  </a:solidFill>
                  <a:latin typeface="Chalkboard" charset="0"/>
                  <a:cs typeface="+mn-cs"/>
                </a:rPr>
                <a:t>Système complet ? </a:t>
              </a:r>
            </a:p>
          </p:txBody>
        </p:sp>
        <p:sp>
          <p:nvSpPr>
            <p:cNvPr id="44045" name="Text Box 13"/>
            <p:cNvSpPr txBox="1">
              <a:spLocks noChangeArrowheads="1"/>
            </p:cNvSpPr>
            <p:nvPr/>
          </p:nvSpPr>
          <p:spPr bwMode="auto">
            <a:xfrm>
              <a:off x="2900363" y="5270500"/>
              <a:ext cx="3063875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>
              <a:lvl1pPr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520700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042988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563688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85975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431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30003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575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9147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200">
                  <a:latin typeface="Chalkboard" charset="0"/>
                  <a:cs typeface="+mn-cs"/>
                </a:rPr>
                <a:t>1 équation vectorielle </a:t>
              </a:r>
            </a:p>
            <a:p>
              <a:pPr>
                <a:defRPr/>
              </a:pPr>
              <a:r>
                <a:rPr lang="fr-FR" sz="2200">
                  <a:latin typeface="Chalkboard" charset="0"/>
                  <a:cs typeface="+mn-cs"/>
                </a:rPr>
                <a:t>2 équations scalaires</a:t>
              </a:r>
              <a:endParaRPr lang="fr-FR" sz="2200">
                <a:solidFill>
                  <a:srgbClr val="FF0000"/>
                </a:solidFill>
                <a:latin typeface="Chalkboard" charset="0"/>
                <a:cs typeface="+mn-cs"/>
              </a:endParaRPr>
            </a:p>
          </p:txBody>
        </p:sp>
      </p:grpSp>
      <p:grpSp>
        <p:nvGrpSpPr>
          <p:cNvPr id="13" name="Grouper 12"/>
          <p:cNvGrpSpPr/>
          <p:nvPr/>
        </p:nvGrpSpPr>
        <p:grpSpPr>
          <a:xfrm>
            <a:off x="6248400" y="5210175"/>
            <a:ext cx="3963988" cy="901701"/>
            <a:chOff x="6248400" y="5210175"/>
            <a:chExt cx="3963988" cy="901701"/>
          </a:xfrm>
        </p:grpSpPr>
        <p:sp>
          <p:nvSpPr>
            <p:cNvPr id="44047" name="Rectangle 15"/>
            <p:cNvSpPr>
              <a:spLocks noChangeArrowheads="1"/>
            </p:cNvSpPr>
            <p:nvPr/>
          </p:nvSpPr>
          <p:spPr bwMode="auto">
            <a:xfrm>
              <a:off x="9945688" y="5691188"/>
              <a:ext cx="266700" cy="420688"/>
            </a:xfrm>
            <a:prstGeom prst="rect">
              <a:avLst/>
            </a:prstGeom>
            <a:solidFill>
              <a:srgbClr val="FF00FF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4048" name="Rectangle 16"/>
            <p:cNvSpPr>
              <a:spLocks noChangeArrowheads="1"/>
            </p:cNvSpPr>
            <p:nvPr/>
          </p:nvSpPr>
          <p:spPr bwMode="auto">
            <a:xfrm>
              <a:off x="9588500" y="5691188"/>
              <a:ext cx="268288" cy="420688"/>
            </a:xfrm>
            <a:prstGeom prst="rect">
              <a:avLst/>
            </a:prstGeom>
            <a:solidFill>
              <a:schemeClr val="accent2">
                <a:alpha val="28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4049" name="Rectangle 17"/>
            <p:cNvSpPr>
              <a:spLocks noChangeArrowheads="1"/>
            </p:cNvSpPr>
            <p:nvPr/>
          </p:nvSpPr>
          <p:spPr bwMode="auto">
            <a:xfrm>
              <a:off x="9212263" y="5691188"/>
              <a:ext cx="266700" cy="420688"/>
            </a:xfrm>
            <a:prstGeom prst="rect">
              <a:avLst/>
            </a:prstGeom>
            <a:solidFill>
              <a:srgbClr val="15B003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4050" name="Text Box 18"/>
            <p:cNvSpPr txBox="1">
              <a:spLocks noChangeArrowheads="1"/>
            </p:cNvSpPr>
            <p:nvPr/>
          </p:nvSpPr>
          <p:spPr bwMode="auto">
            <a:xfrm>
              <a:off x="6248400" y="5268913"/>
              <a:ext cx="2930525" cy="809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4287" tIns="52144" rIns="104287" bIns="52144">
              <a:spAutoFit/>
            </a:bodyPr>
            <a:lstStyle>
              <a:lvl1pPr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520700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042988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563688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85975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431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30003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575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9147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200">
                  <a:latin typeface="Chalkboard" charset="0"/>
                  <a:cs typeface="+mn-cs"/>
                </a:rPr>
                <a:t>1 inconnue vectorielle</a:t>
              </a:r>
            </a:p>
            <a:p>
              <a:pPr>
                <a:defRPr/>
              </a:pPr>
              <a:r>
                <a:rPr lang="fr-FR" sz="2200">
                  <a:latin typeface="Chalkboard" charset="0"/>
                  <a:cs typeface="+mn-cs"/>
                </a:rPr>
                <a:t>3 inconnues scalaires</a:t>
              </a:r>
              <a:endParaRPr lang="fr-FR" sz="2200">
                <a:solidFill>
                  <a:srgbClr val="FF0000"/>
                </a:solidFill>
                <a:latin typeface="Chalkboard" charset="0"/>
                <a:cs typeface="+mn-cs"/>
              </a:endParaRPr>
            </a:p>
          </p:txBody>
        </p:sp>
        <p:graphicFrame>
          <p:nvGraphicFramePr>
            <p:cNvPr id="13388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2752531"/>
                </p:ext>
              </p:extLst>
            </p:nvPr>
          </p:nvGraphicFramePr>
          <p:xfrm>
            <a:off x="9144000" y="5713413"/>
            <a:ext cx="1060450" cy="379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48" name="Équation" r:id="rId4" imgW="368300" imgH="139700" progId="Equation.3">
                    <p:embed/>
                  </p:oleObj>
                </mc:Choice>
                <mc:Fallback>
                  <p:oleObj name="Équation" r:id="rId4" imgW="368300" imgH="139700" progId="Equation.3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44000" y="5713413"/>
                          <a:ext cx="1060450" cy="379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3389" name="Group 20"/>
            <p:cNvGrpSpPr>
              <a:grpSpLocks/>
            </p:cNvGrpSpPr>
            <p:nvPr/>
          </p:nvGrpSpPr>
          <p:grpSpPr bwMode="auto">
            <a:xfrm>
              <a:off x="9220200" y="5210175"/>
              <a:ext cx="330200" cy="420688"/>
              <a:chOff x="5904" y="4128"/>
              <a:chExt cx="178" cy="240"/>
            </a:xfrm>
          </p:grpSpPr>
          <p:sp>
            <p:nvSpPr>
              <p:cNvPr id="44053" name="Rectangle 21"/>
              <p:cNvSpPr>
                <a:spLocks noChangeArrowheads="1"/>
              </p:cNvSpPr>
              <p:nvPr/>
            </p:nvSpPr>
            <p:spPr bwMode="auto">
              <a:xfrm>
                <a:off x="5915" y="4128"/>
                <a:ext cx="144" cy="240"/>
              </a:xfrm>
              <a:prstGeom prst="rect">
                <a:avLst/>
              </a:prstGeom>
              <a:solidFill>
                <a:srgbClr val="FF997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graphicFrame>
            <p:nvGraphicFramePr>
              <p:cNvPr id="13391" name="Object 22"/>
              <p:cNvGraphicFramePr>
                <a:graphicFrameLocks noChangeAspect="1"/>
              </p:cNvGraphicFramePr>
              <p:nvPr/>
            </p:nvGraphicFramePr>
            <p:xfrm>
              <a:off x="5904" y="4176"/>
              <a:ext cx="178" cy="15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149" name="Équation" r:id="rId6" imgW="114300" imgH="101600" progId="Equation.3">
                      <p:embed/>
                    </p:oleObj>
                  </mc:Choice>
                  <mc:Fallback>
                    <p:oleObj name="Équation" r:id="rId6" imgW="114300" imgH="101600" progId="Equation.3">
                      <p:embed/>
                      <p:pic>
                        <p:nvPicPr>
                          <p:cNvPr id="0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04" y="4176"/>
                            <a:ext cx="178" cy="15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44064" name="Text Box 32"/>
          <p:cNvSpPr txBox="1">
            <a:spLocks noChangeArrowheads="1"/>
          </p:cNvSpPr>
          <p:nvPr/>
        </p:nvSpPr>
        <p:spPr bwMode="auto">
          <a:xfrm>
            <a:off x="0" y="1524000"/>
            <a:ext cx="108267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500">
                <a:latin typeface="Chalkboard" charset="0"/>
                <a:cs typeface="+mn-cs"/>
              </a:rPr>
              <a:t>Masse</a:t>
            </a:r>
          </a:p>
        </p:txBody>
      </p:sp>
      <p:pic>
        <p:nvPicPr>
          <p:cNvPr id="3" name="Image 2" descr="Capture d’écran 2015-11-02 à 18.36.0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44" y="3997449"/>
            <a:ext cx="9392494" cy="907644"/>
          </a:xfrm>
          <a:prstGeom prst="rect">
            <a:avLst/>
          </a:prstGeom>
        </p:spPr>
      </p:pic>
      <p:pic>
        <p:nvPicPr>
          <p:cNvPr id="4" name="Image 3" descr="Capture d’écran 2015-11-02 à 18.38.1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735" y="2612364"/>
            <a:ext cx="6640463" cy="845993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6721475" y="6700839"/>
            <a:ext cx="2452688" cy="419100"/>
            <a:chOff x="6721475" y="6700839"/>
            <a:chExt cx="2452688" cy="419100"/>
          </a:xfrm>
        </p:grpSpPr>
        <p:sp>
          <p:nvSpPr>
            <p:cNvPr id="44059" name="Rectangle 27"/>
            <p:cNvSpPr>
              <a:spLocks noChangeArrowheads="1"/>
            </p:cNvSpPr>
            <p:nvPr/>
          </p:nvSpPr>
          <p:spPr bwMode="auto">
            <a:xfrm>
              <a:off x="6721475" y="6700839"/>
              <a:ext cx="266700" cy="419100"/>
            </a:xfrm>
            <a:prstGeom prst="rect">
              <a:avLst/>
            </a:prstGeom>
            <a:solidFill>
              <a:srgbClr val="FF00FF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4060" name="Rectangle 28"/>
            <p:cNvSpPr>
              <a:spLocks noChangeArrowheads="1"/>
            </p:cNvSpPr>
            <p:nvPr/>
          </p:nvSpPr>
          <p:spPr bwMode="auto">
            <a:xfrm>
              <a:off x="7124700" y="6700839"/>
              <a:ext cx="268288" cy="419100"/>
            </a:xfrm>
            <a:prstGeom prst="rect">
              <a:avLst/>
            </a:prstGeom>
            <a:solidFill>
              <a:schemeClr val="accent2">
                <a:alpha val="28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4061" name="Rectangle 29"/>
            <p:cNvSpPr>
              <a:spLocks noChangeArrowheads="1"/>
            </p:cNvSpPr>
            <p:nvPr/>
          </p:nvSpPr>
          <p:spPr bwMode="auto">
            <a:xfrm>
              <a:off x="8905875" y="6700839"/>
              <a:ext cx="268288" cy="419100"/>
            </a:xfrm>
            <a:prstGeom prst="rect">
              <a:avLst/>
            </a:prstGeom>
            <a:solidFill>
              <a:schemeClr val="accent2">
                <a:alpha val="28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4062" name="Rectangle 30"/>
            <p:cNvSpPr>
              <a:spLocks noChangeArrowheads="1"/>
            </p:cNvSpPr>
            <p:nvPr/>
          </p:nvSpPr>
          <p:spPr bwMode="auto">
            <a:xfrm>
              <a:off x="8461375" y="6700839"/>
              <a:ext cx="266700" cy="419100"/>
            </a:xfrm>
            <a:prstGeom prst="rect">
              <a:avLst/>
            </a:prstGeom>
            <a:solidFill>
              <a:srgbClr val="15B003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44058" name="Text Box 26"/>
          <p:cNvSpPr txBox="1">
            <a:spLocks noChangeArrowheads="1"/>
          </p:cNvSpPr>
          <p:nvPr/>
        </p:nvSpPr>
        <p:spPr bwMode="auto">
          <a:xfrm>
            <a:off x="1317625" y="6629401"/>
            <a:ext cx="5159375" cy="5381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700">
                <a:solidFill>
                  <a:schemeClr val="bg1"/>
                </a:solidFill>
                <a:latin typeface="Chalkboard" charset="0"/>
                <a:cs typeface="+mn-cs"/>
              </a:rPr>
              <a:t>Il manque une équation d</a:t>
            </a:r>
            <a:r>
              <a:rPr lang="ja-JP" altLang="fr-FR" sz="2700">
                <a:solidFill>
                  <a:schemeClr val="bg1"/>
                </a:solidFill>
                <a:latin typeface="Arial"/>
                <a:cs typeface="+mn-cs"/>
              </a:rPr>
              <a:t>’</a:t>
            </a:r>
            <a:r>
              <a:rPr lang="fr-FR" sz="2700">
                <a:solidFill>
                  <a:schemeClr val="bg1"/>
                </a:solidFill>
                <a:latin typeface="Chalkboard" charset="0"/>
                <a:cs typeface="+mn-cs"/>
              </a:rPr>
              <a:t>état :</a:t>
            </a:r>
          </a:p>
        </p:txBody>
      </p:sp>
      <p:grpSp>
        <p:nvGrpSpPr>
          <p:cNvPr id="5" name="Grouper 4"/>
          <p:cNvGrpSpPr/>
          <p:nvPr/>
        </p:nvGrpSpPr>
        <p:grpSpPr>
          <a:xfrm>
            <a:off x="2649538" y="6072188"/>
            <a:ext cx="7032625" cy="1114426"/>
            <a:chOff x="2649538" y="6072188"/>
            <a:chExt cx="7032625" cy="1114426"/>
          </a:xfrm>
        </p:grpSpPr>
        <p:graphicFrame>
          <p:nvGraphicFramePr>
            <p:cNvPr id="13379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2302976"/>
                </p:ext>
              </p:extLst>
            </p:nvPr>
          </p:nvGraphicFramePr>
          <p:xfrm>
            <a:off x="6680200" y="6634164"/>
            <a:ext cx="3001963" cy="552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50" name="Équation" r:id="rId10" imgW="1041400" imgH="203200" progId="Equation.3">
                    <p:embed/>
                  </p:oleObj>
                </mc:Choice>
                <mc:Fallback>
                  <p:oleObj name="Équation" r:id="rId10" imgW="1041400" imgH="203200" progId="Equation.3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0200" y="6634164"/>
                          <a:ext cx="3001963" cy="552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066" name="Rectangle 34"/>
            <p:cNvSpPr>
              <a:spLocks noChangeArrowheads="1"/>
            </p:cNvSpPr>
            <p:nvPr/>
          </p:nvSpPr>
          <p:spPr bwMode="auto">
            <a:xfrm>
              <a:off x="2649538" y="6072188"/>
              <a:ext cx="3155950" cy="46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/>
            <a:p>
              <a:pPr defTabSz="1042988">
                <a:defRPr/>
              </a:pPr>
              <a:r>
                <a:rPr lang="fr-FR" sz="2200">
                  <a:solidFill>
                    <a:srgbClr val="FF0000"/>
                  </a:solidFill>
                  <a:cs typeface="+mn-cs"/>
                </a:rPr>
                <a:t>+ 2 équations scalaires</a:t>
              </a:r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6019800" y="6072193"/>
            <a:ext cx="3509963" cy="1047751"/>
            <a:chOff x="6019800" y="6072193"/>
            <a:chExt cx="3509963" cy="1047751"/>
          </a:xfrm>
        </p:grpSpPr>
        <p:sp>
          <p:nvSpPr>
            <p:cNvPr id="44056" name="Rectangle 24"/>
            <p:cNvSpPr>
              <a:spLocks noChangeArrowheads="1"/>
            </p:cNvSpPr>
            <p:nvPr/>
          </p:nvSpPr>
          <p:spPr bwMode="auto">
            <a:xfrm>
              <a:off x="7481888" y="6700844"/>
              <a:ext cx="266700" cy="419100"/>
            </a:xfrm>
            <a:prstGeom prst="rect">
              <a:avLst/>
            </a:prstGeom>
            <a:solidFill>
              <a:srgbClr val="FFFF00">
                <a:alpha val="4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4057" name="Rectangle 25"/>
            <p:cNvSpPr>
              <a:spLocks noChangeArrowheads="1"/>
            </p:cNvSpPr>
            <p:nvPr/>
          </p:nvSpPr>
          <p:spPr bwMode="auto">
            <a:xfrm>
              <a:off x="9263063" y="6700844"/>
              <a:ext cx="266700" cy="419100"/>
            </a:xfrm>
            <a:prstGeom prst="rect">
              <a:avLst/>
            </a:prstGeom>
            <a:solidFill>
              <a:srgbClr val="FFFF00">
                <a:alpha val="4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13370" name="Group 125"/>
            <p:cNvGrpSpPr>
              <a:grpSpLocks/>
            </p:cNvGrpSpPr>
            <p:nvPr/>
          </p:nvGrpSpPr>
          <p:grpSpPr bwMode="auto">
            <a:xfrm>
              <a:off x="9144000" y="6096006"/>
              <a:ext cx="366713" cy="422275"/>
              <a:chOff x="6537" y="3840"/>
              <a:chExt cx="231" cy="266"/>
            </a:xfrm>
          </p:grpSpPr>
          <p:sp>
            <p:nvSpPr>
              <p:cNvPr id="44067" name="Rectangle 35"/>
              <p:cNvSpPr>
                <a:spLocks noChangeArrowheads="1"/>
              </p:cNvSpPr>
              <p:nvPr/>
            </p:nvSpPr>
            <p:spPr bwMode="auto">
              <a:xfrm>
                <a:off x="6577" y="3840"/>
                <a:ext cx="168" cy="266"/>
              </a:xfrm>
              <a:prstGeom prst="rect">
                <a:avLst/>
              </a:prstGeom>
              <a:solidFill>
                <a:srgbClr val="FFFF00">
                  <a:alpha val="4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18939" tIns="59470" rIns="118939" bIns="59470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graphicFrame>
            <p:nvGraphicFramePr>
              <p:cNvPr id="13373" name="Object 36"/>
              <p:cNvGraphicFramePr>
                <a:graphicFrameLocks noChangeAspect="1"/>
              </p:cNvGraphicFramePr>
              <p:nvPr/>
            </p:nvGraphicFramePr>
            <p:xfrm>
              <a:off x="6537" y="3864"/>
              <a:ext cx="231" cy="2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151" name="Équation" r:id="rId12" imgW="127000" imgH="127000" progId="Equation.3">
                      <p:embed/>
                    </p:oleObj>
                  </mc:Choice>
                  <mc:Fallback>
                    <p:oleObj name="Équation" r:id="rId12" imgW="127000" imgH="127000" progId="Equation.3">
                      <p:embed/>
                      <p:pic>
                        <p:nvPicPr>
                          <p:cNvPr id="0" name="Object 3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37" y="3864"/>
                            <a:ext cx="231" cy="21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4069" name="Rectangle 37"/>
            <p:cNvSpPr>
              <a:spLocks noChangeArrowheads="1"/>
            </p:cNvSpPr>
            <p:nvPr/>
          </p:nvSpPr>
          <p:spPr bwMode="auto">
            <a:xfrm>
              <a:off x="6019800" y="6072193"/>
              <a:ext cx="2860675" cy="46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/>
            <a:p>
              <a:pPr defTabSz="1042988">
                <a:defRPr/>
              </a:pPr>
              <a:r>
                <a:rPr lang="fr-FR" sz="2200">
                  <a:solidFill>
                    <a:srgbClr val="FF0000"/>
                  </a:solidFill>
                  <a:cs typeface="+mn-cs"/>
                </a:rPr>
                <a:t>+ 1 inconnue scalaire</a:t>
              </a:r>
            </a:p>
          </p:txBody>
        </p:sp>
      </p:grp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8150225" y="1344613"/>
            <a:ext cx="2362200" cy="2520950"/>
          </a:xfrm>
          <a:prstGeom prst="rect">
            <a:avLst/>
          </a:prstGeom>
          <a:solidFill>
            <a:srgbClr val="E5E5E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4287" tIns="52144" rIns="104287" bIns="52144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6418263" y="2100263"/>
            <a:ext cx="3222626" cy="2589212"/>
            <a:chOff x="6418263" y="2100263"/>
            <a:chExt cx="3222626" cy="2589212"/>
          </a:xfrm>
        </p:grpSpPr>
        <p:grpSp>
          <p:nvGrpSpPr>
            <p:cNvPr id="13361" name="Group 114"/>
            <p:cNvGrpSpPr>
              <a:grpSpLocks/>
            </p:cNvGrpSpPr>
            <p:nvPr/>
          </p:nvGrpSpPr>
          <p:grpSpPr bwMode="auto">
            <a:xfrm>
              <a:off x="8326439" y="2100263"/>
              <a:ext cx="1314450" cy="420687"/>
              <a:chOff x="5245" y="1323"/>
              <a:chExt cx="828" cy="265"/>
            </a:xfrm>
          </p:grpSpPr>
          <p:sp>
            <p:nvSpPr>
              <p:cNvPr id="44089" name="Rectangle 57"/>
              <p:cNvSpPr>
                <a:spLocks noChangeArrowheads="1"/>
              </p:cNvSpPr>
              <p:nvPr/>
            </p:nvSpPr>
            <p:spPr bwMode="auto">
              <a:xfrm>
                <a:off x="5282" y="1323"/>
                <a:ext cx="169" cy="265"/>
              </a:xfrm>
              <a:prstGeom prst="rect">
                <a:avLst/>
              </a:prstGeom>
              <a:solidFill>
                <a:schemeClr val="accent2">
                  <a:alpha val="28999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44090" name="Text Box 58"/>
              <p:cNvSpPr txBox="1">
                <a:spLocks noChangeArrowheads="1"/>
              </p:cNvSpPr>
              <p:nvPr/>
            </p:nvSpPr>
            <p:spPr bwMode="auto">
              <a:xfrm>
                <a:off x="5422" y="1323"/>
                <a:ext cx="651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4287" tIns="52144" rIns="104287" bIns="52144">
                <a:spAutoFit/>
              </a:bodyPr>
              <a:lstStyle>
                <a:lvl1pPr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520700"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042988"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563688"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85975"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43175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3000375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57575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914775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1800">
                    <a:latin typeface="Chalkboard" charset="0"/>
                    <a:cs typeface="+mn-cs"/>
                  </a:rPr>
                  <a:t>pression</a:t>
                </a:r>
              </a:p>
            </p:txBody>
          </p:sp>
          <p:graphicFrame>
            <p:nvGraphicFramePr>
              <p:cNvPr id="13367" name="Object 59"/>
              <p:cNvGraphicFramePr>
                <a:graphicFrameLocks noChangeAspect="1"/>
              </p:cNvGraphicFramePr>
              <p:nvPr/>
            </p:nvGraphicFramePr>
            <p:xfrm>
              <a:off x="5245" y="1323"/>
              <a:ext cx="230" cy="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152" name="Équation" r:id="rId14" imgW="127000" imgH="139700" progId="Equation.3">
                      <p:embed/>
                    </p:oleObj>
                  </mc:Choice>
                  <mc:Fallback>
                    <p:oleObj name="Équation" r:id="rId14" imgW="127000" imgH="139700" progId="Equation.3">
                      <p:embed/>
                      <p:pic>
                        <p:nvPicPr>
                          <p:cNvPr id="0" name="Object 5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5" y="1323"/>
                            <a:ext cx="230" cy="2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362" name="Group 108"/>
            <p:cNvGrpSpPr>
              <a:grpSpLocks/>
            </p:cNvGrpSpPr>
            <p:nvPr/>
          </p:nvGrpSpPr>
          <p:grpSpPr bwMode="auto">
            <a:xfrm>
              <a:off x="6418263" y="2895600"/>
              <a:ext cx="1878013" cy="1793875"/>
              <a:chOff x="4043" y="1824"/>
              <a:chExt cx="1183" cy="1130"/>
            </a:xfrm>
          </p:grpSpPr>
          <p:sp>
            <p:nvSpPr>
              <p:cNvPr id="44133" name="Rectangle 101"/>
              <p:cNvSpPr>
                <a:spLocks noChangeArrowheads="1"/>
              </p:cNvSpPr>
              <p:nvPr/>
            </p:nvSpPr>
            <p:spPr bwMode="auto">
              <a:xfrm>
                <a:off x="4043" y="1824"/>
                <a:ext cx="129" cy="250"/>
              </a:xfrm>
              <a:prstGeom prst="rect">
                <a:avLst/>
              </a:prstGeom>
              <a:solidFill>
                <a:srgbClr val="0000FF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44134" name="Rectangle 102"/>
              <p:cNvSpPr>
                <a:spLocks noChangeArrowheads="1"/>
              </p:cNvSpPr>
              <p:nvPr/>
            </p:nvSpPr>
            <p:spPr bwMode="auto">
              <a:xfrm>
                <a:off x="5097" y="2704"/>
                <a:ext cx="129" cy="250"/>
              </a:xfrm>
              <a:prstGeom prst="rect">
                <a:avLst/>
              </a:prstGeom>
              <a:solidFill>
                <a:srgbClr val="0000FF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</p:grpSp>
      <p:grpSp>
        <p:nvGrpSpPr>
          <p:cNvPr id="11" name="Grouper 10"/>
          <p:cNvGrpSpPr/>
          <p:nvPr/>
        </p:nvGrpSpPr>
        <p:grpSpPr>
          <a:xfrm>
            <a:off x="1987550" y="1676400"/>
            <a:ext cx="7550151" cy="3036888"/>
            <a:chOff x="1987550" y="1676400"/>
            <a:chExt cx="7550151" cy="3036888"/>
          </a:xfrm>
        </p:grpSpPr>
        <p:grpSp>
          <p:nvGrpSpPr>
            <p:cNvPr id="13348" name="Group 111"/>
            <p:cNvGrpSpPr>
              <a:grpSpLocks/>
            </p:cNvGrpSpPr>
            <p:nvPr/>
          </p:nvGrpSpPr>
          <p:grpSpPr bwMode="auto">
            <a:xfrm>
              <a:off x="8355013" y="3259138"/>
              <a:ext cx="1182688" cy="438150"/>
              <a:chOff x="5263" y="2053"/>
              <a:chExt cx="745" cy="276"/>
            </a:xfrm>
          </p:grpSpPr>
          <p:sp>
            <p:nvSpPr>
              <p:cNvPr id="44100" name="Rectangle 68"/>
              <p:cNvSpPr>
                <a:spLocks noChangeArrowheads="1"/>
              </p:cNvSpPr>
              <p:nvPr/>
            </p:nvSpPr>
            <p:spPr bwMode="auto">
              <a:xfrm>
                <a:off x="5289" y="2064"/>
                <a:ext cx="169" cy="265"/>
              </a:xfrm>
              <a:prstGeom prst="rect">
                <a:avLst/>
              </a:prstGeom>
              <a:solidFill>
                <a:srgbClr val="FF997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44111" name="Text Box 79"/>
              <p:cNvSpPr txBox="1">
                <a:spLocks noChangeArrowheads="1"/>
              </p:cNvSpPr>
              <p:nvPr/>
            </p:nvSpPr>
            <p:spPr bwMode="auto">
              <a:xfrm>
                <a:off x="5431" y="2053"/>
                <a:ext cx="577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4287" tIns="52144" rIns="104287" bIns="52144">
                <a:spAutoFit/>
              </a:bodyPr>
              <a:lstStyle>
                <a:lvl1pPr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520700"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042988"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563688"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85975"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43175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3000375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57575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914775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1800">
                    <a:latin typeface="Chalkboard" charset="0"/>
                    <a:cs typeface="+mn-cs"/>
                  </a:rPr>
                  <a:t>vitesse</a:t>
                </a:r>
              </a:p>
            </p:txBody>
          </p:sp>
          <p:graphicFrame>
            <p:nvGraphicFramePr>
              <p:cNvPr id="13360" name="Object 80"/>
              <p:cNvGraphicFramePr>
                <a:graphicFrameLocks noChangeAspect="1"/>
              </p:cNvGraphicFramePr>
              <p:nvPr/>
            </p:nvGraphicFramePr>
            <p:xfrm>
              <a:off x="5263" y="2096"/>
              <a:ext cx="207" cy="1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153" name="Équation" r:id="rId16" imgW="114300" imgH="101600" progId="Equation.3">
                      <p:embed/>
                    </p:oleObj>
                  </mc:Choice>
                  <mc:Fallback>
                    <p:oleObj name="Équation" r:id="rId16" imgW="114300" imgH="101600" progId="Equation.3">
                      <p:embed/>
                      <p:pic>
                        <p:nvPicPr>
                          <p:cNvPr id="0" name="Object 8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63" y="2096"/>
                            <a:ext cx="207" cy="1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349" name="Group 109"/>
            <p:cNvGrpSpPr>
              <a:grpSpLocks/>
            </p:cNvGrpSpPr>
            <p:nvPr/>
          </p:nvGrpSpPr>
          <p:grpSpPr bwMode="auto">
            <a:xfrm>
              <a:off x="1987550" y="1676400"/>
              <a:ext cx="7485063" cy="3036888"/>
              <a:chOff x="1252" y="1056"/>
              <a:chExt cx="4715" cy="1913"/>
            </a:xfrm>
          </p:grpSpPr>
          <p:sp>
            <p:nvSpPr>
              <p:cNvPr id="44125" name="Rectangle 93"/>
              <p:cNvSpPr>
                <a:spLocks noChangeArrowheads="1"/>
              </p:cNvSpPr>
              <p:nvPr/>
            </p:nvSpPr>
            <p:spPr bwMode="auto">
              <a:xfrm>
                <a:off x="1910" y="1056"/>
                <a:ext cx="129" cy="250"/>
              </a:xfrm>
              <a:prstGeom prst="rect">
                <a:avLst/>
              </a:prstGeom>
              <a:solidFill>
                <a:srgbClr val="FF0000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44126" name="Rectangle 94"/>
              <p:cNvSpPr>
                <a:spLocks noChangeArrowheads="1"/>
              </p:cNvSpPr>
              <p:nvPr/>
            </p:nvSpPr>
            <p:spPr bwMode="auto">
              <a:xfrm>
                <a:off x="1252" y="1666"/>
                <a:ext cx="129" cy="250"/>
              </a:xfrm>
              <a:prstGeom prst="rect">
                <a:avLst/>
              </a:prstGeom>
              <a:solidFill>
                <a:srgbClr val="FF0000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44127" name="Rectangle 95"/>
              <p:cNvSpPr>
                <a:spLocks noChangeArrowheads="1"/>
              </p:cNvSpPr>
              <p:nvPr/>
            </p:nvSpPr>
            <p:spPr bwMode="auto">
              <a:xfrm>
                <a:off x="2246" y="1824"/>
                <a:ext cx="129" cy="250"/>
              </a:xfrm>
              <a:prstGeom prst="rect">
                <a:avLst/>
              </a:prstGeom>
              <a:solidFill>
                <a:srgbClr val="FF0000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44128" name="Rectangle 96"/>
              <p:cNvSpPr>
                <a:spLocks noChangeArrowheads="1"/>
              </p:cNvSpPr>
              <p:nvPr/>
            </p:nvSpPr>
            <p:spPr bwMode="auto">
              <a:xfrm>
                <a:off x="2617" y="1824"/>
                <a:ext cx="129" cy="250"/>
              </a:xfrm>
              <a:prstGeom prst="rect">
                <a:avLst/>
              </a:prstGeom>
              <a:solidFill>
                <a:srgbClr val="FF0000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44129" name="Rectangle 97"/>
              <p:cNvSpPr>
                <a:spLocks noChangeArrowheads="1"/>
              </p:cNvSpPr>
              <p:nvPr/>
            </p:nvSpPr>
            <p:spPr bwMode="auto">
              <a:xfrm>
                <a:off x="3600" y="2704"/>
                <a:ext cx="129" cy="250"/>
              </a:xfrm>
              <a:prstGeom prst="rect">
                <a:avLst/>
              </a:prstGeom>
              <a:solidFill>
                <a:srgbClr val="FF0000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44130" name="Rectangle 98"/>
              <p:cNvSpPr>
                <a:spLocks noChangeArrowheads="1"/>
              </p:cNvSpPr>
              <p:nvPr/>
            </p:nvSpPr>
            <p:spPr bwMode="auto">
              <a:xfrm>
                <a:off x="3192" y="2704"/>
                <a:ext cx="129" cy="250"/>
              </a:xfrm>
              <a:prstGeom prst="rect">
                <a:avLst/>
              </a:prstGeom>
              <a:solidFill>
                <a:srgbClr val="FF0000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44131" name="Rectangle 99"/>
              <p:cNvSpPr>
                <a:spLocks noChangeArrowheads="1"/>
              </p:cNvSpPr>
              <p:nvPr/>
            </p:nvSpPr>
            <p:spPr bwMode="auto">
              <a:xfrm>
                <a:off x="4304" y="2704"/>
                <a:ext cx="129" cy="250"/>
              </a:xfrm>
              <a:prstGeom prst="rect">
                <a:avLst/>
              </a:prstGeom>
              <a:solidFill>
                <a:srgbClr val="FF0000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44136" name="Rectangle 104"/>
              <p:cNvSpPr>
                <a:spLocks noChangeArrowheads="1"/>
              </p:cNvSpPr>
              <p:nvPr/>
            </p:nvSpPr>
            <p:spPr bwMode="auto">
              <a:xfrm>
                <a:off x="5222" y="2704"/>
                <a:ext cx="129" cy="250"/>
              </a:xfrm>
              <a:prstGeom prst="rect">
                <a:avLst/>
              </a:prstGeom>
              <a:solidFill>
                <a:srgbClr val="FF0000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91" name="Rectangle 104"/>
              <p:cNvSpPr>
                <a:spLocks noChangeArrowheads="1"/>
              </p:cNvSpPr>
              <p:nvPr/>
            </p:nvSpPr>
            <p:spPr bwMode="auto">
              <a:xfrm>
                <a:off x="5838" y="2700"/>
                <a:ext cx="129" cy="250"/>
              </a:xfrm>
              <a:prstGeom prst="rect">
                <a:avLst/>
              </a:prstGeom>
              <a:solidFill>
                <a:srgbClr val="FF0000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92" name="Rectangle 99"/>
              <p:cNvSpPr>
                <a:spLocks noChangeArrowheads="1"/>
              </p:cNvSpPr>
              <p:nvPr/>
            </p:nvSpPr>
            <p:spPr bwMode="auto">
              <a:xfrm>
                <a:off x="1597" y="2586"/>
                <a:ext cx="129" cy="250"/>
              </a:xfrm>
              <a:prstGeom prst="rect">
                <a:avLst/>
              </a:prstGeom>
              <a:solidFill>
                <a:srgbClr val="FF0000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86" name="Rectangle 96">
                <a:extLst>
                  <a:ext uri="{FF2B5EF4-FFF2-40B4-BE49-F238E27FC236}">
                    <a16:creationId xmlns:a16="http://schemas.microsoft.com/office/drawing/2014/main" id="{CF2270C0-8696-194C-BE1C-FD62D2B42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3" y="1813"/>
                <a:ext cx="241" cy="250"/>
              </a:xfrm>
              <a:prstGeom prst="rect">
                <a:avLst/>
              </a:prstGeom>
              <a:solidFill>
                <a:srgbClr val="FF0000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87" name="Rectangle 96">
                <a:extLst>
                  <a:ext uri="{FF2B5EF4-FFF2-40B4-BE49-F238E27FC236}">
                    <a16:creationId xmlns:a16="http://schemas.microsoft.com/office/drawing/2014/main" id="{D9B69E01-E9AE-6740-8E66-FB3E487D9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1" y="2719"/>
                <a:ext cx="241" cy="250"/>
              </a:xfrm>
              <a:prstGeom prst="rect">
                <a:avLst/>
              </a:prstGeom>
              <a:solidFill>
                <a:srgbClr val="FF0000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</p:grpSp>
      <p:grpSp>
        <p:nvGrpSpPr>
          <p:cNvPr id="8" name="Grouper 7"/>
          <p:cNvGrpSpPr/>
          <p:nvPr/>
        </p:nvGrpSpPr>
        <p:grpSpPr>
          <a:xfrm>
            <a:off x="1624013" y="1447800"/>
            <a:ext cx="8891587" cy="3265489"/>
            <a:chOff x="1624013" y="1447800"/>
            <a:chExt cx="8891587" cy="3265489"/>
          </a:xfrm>
        </p:grpSpPr>
        <p:grpSp>
          <p:nvGrpSpPr>
            <p:cNvPr id="13335" name="Group 113"/>
            <p:cNvGrpSpPr>
              <a:grpSpLocks/>
            </p:cNvGrpSpPr>
            <p:nvPr/>
          </p:nvGrpSpPr>
          <p:grpSpPr bwMode="auto">
            <a:xfrm>
              <a:off x="8337550" y="1501775"/>
              <a:ext cx="2178050" cy="431800"/>
              <a:chOff x="5252" y="946"/>
              <a:chExt cx="1372" cy="272"/>
            </a:xfrm>
          </p:grpSpPr>
          <p:sp>
            <p:nvSpPr>
              <p:cNvPr id="44074" name="Rectangle 42"/>
              <p:cNvSpPr>
                <a:spLocks noChangeArrowheads="1"/>
              </p:cNvSpPr>
              <p:nvPr/>
            </p:nvSpPr>
            <p:spPr bwMode="auto">
              <a:xfrm>
                <a:off x="5289" y="953"/>
                <a:ext cx="169" cy="265"/>
              </a:xfrm>
              <a:prstGeom prst="rect">
                <a:avLst/>
              </a:prstGeom>
              <a:solidFill>
                <a:srgbClr val="15B003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graphicFrame>
            <p:nvGraphicFramePr>
              <p:cNvPr id="13346" name="Object 43"/>
              <p:cNvGraphicFramePr>
                <a:graphicFrameLocks noChangeAspect="1"/>
              </p:cNvGraphicFramePr>
              <p:nvPr/>
            </p:nvGraphicFramePr>
            <p:xfrm>
              <a:off x="5252" y="953"/>
              <a:ext cx="230" cy="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154" name="Équation" r:id="rId18" imgW="127000" imgH="139700" progId="Equation.3">
                      <p:embed/>
                    </p:oleObj>
                  </mc:Choice>
                  <mc:Fallback>
                    <p:oleObj name="Équation" r:id="rId18" imgW="127000" imgH="139700" progId="Equation.3">
                      <p:embed/>
                      <p:pic>
                        <p:nvPicPr>
                          <p:cNvPr id="0" name="Object 4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52" y="953"/>
                            <a:ext cx="230" cy="2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4076" name="Text Box 44"/>
              <p:cNvSpPr txBox="1">
                <a:spLocks noChangeArrowheads="1"/>
              </p:cNvSpPr>
              <p:nvPr/>
            </p:nvSpPr>
            <p:spPr bwMode="auto">
              <a:xfrm>
                <a:off x="5430" y="946"/>
                <a:ext cx="1194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4287" tIns="52144" rIns="104287" bIns="52144">
                <a:spAutoFit/>
              </a:bodyPr>
              <a:lstStyle>
                <a:lvl1pPr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520700"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042988"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563688"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85975"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43175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3000375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57575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914775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1800">
                    <a:latin typeface="Chalkboard" charset="0"/>
                    <a:cs typeface="+mn-cs"/>
                  </a:rPr>
                  <a:t>masse volumique</a:t>
                </a:r>
              </a:p>
            </p:txBody>
          </p:sp>
        </p:grpSp>
        <p:grpSp>
          <p:nvGrpSpPr>
            <p:cNvPr id="13336" name="Group 107"/>
            <p:cNvGrpSpPr>
              <a:grpSpLocks/>
            </p:cNvGrpSpPr>
            <p:nvPr/>
          </p:nvGrpSpPr>
          <p:grpSpPr bwMode="auto">
            <a:xfrm>
              <a:off x="1624013" y="1447800"/>
              <a:ext cx="5016500" cy="3265489"/>
              <a:chOff x="1023" y="912"/>
              <a:chExt cx="3160" cy="2057"/>
            </a:xfrm>
          </p:grpSpPr>
          <p:sp>
            <p:nvSpPr>
              <p:cNvPr id="44078" name="Rectangle 46"/>
              <p:cNvSpPr>
                <a:spLocks noChangeArrowheads="1"/>
              </p:cNvSpPr>
              <p:nvPr/>
            </p:nvSpPr>
            <p:spPr bwMode="auto">
              <a:xfrm>
                <a:off x="1023" y="912"/>
                <a:ext cx="129" cy="250"/>
              </a:xfrm>
              <a:prstGeom prst="rect">
                <a:avLst/>
              </a:prstGeom>
              <a:solidFill>
                <a:srgbClr val="15B003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44120" name="Rectangle 88"/>
              <p:cNvSpPr>
                <a:spLocks noChangeArrowheads="1"/>
              </p:cNvSpPr>
              <p:nvPr/>
            </p:nvSpPr>
            <p:spPr bwMode="auto">
              <a:xfrm>
                <a:off x="1781" y="1056"/>
                <a:ext cx="129" cy="250"/>
              </a:xfrm>
              <a:prstGeom prst="rect">
                <a:avLst/>
              </a:prstGeom>
              <a:solidFill>
                <a:srgbClr val="15B003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44121" name="Rectangle 89"/>
              <p:cNvSpPr>
                <a:spLocks noChangeArrowheads="1"/>
              </p:cNvSpPr>
              <p:nvPr/>
            </p:nvSpPr>
            <p:spPr bwMode="auto">
              <a:xfrm>
                <a:off x="1124" y="1666"/>
                <a:ext cx="129" cy="250"/>
              </a:xfrm>
              <a:prstGeom prst="rect">
                <a:avLst/>
              </a:prstGeom>
              <a:solidFill>
                <a:srgbClr val="15B003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44123" name="Rectangle 91"/>
              <p:cNvSpPr>
                <a:spLocks noChangeArrowheads="1"/>
              </p:cNvSpPr>
              <p:nvPr/>
            </p:nvSpPr>
            <p:spPr bwMode="auto">
              <a:xfrm>
                <a:off x="3087" y="1824"/>
                <a:ext cx="129" cy="250"/>
              </a:xfrm>
              <a:prstGeom prst="rect">
                <a:avLst/>
              </a:prstGeom>
              <a:solidFill>
                <a:srgbClr val="15B003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44124" name="Rectangle 92"/>
              <p:cNvSpPr>
                <a:spLocks noChangeArrowheads="1"/>
              </p:cNvSpPr>
              <p:nvPr/>
            </p:nvSpPr>
            <p:spPr bwMode="auto">
              <a:xfrm>
                <a:off x="1077" y="2590"/>
                <a:ext cx="129" cy="250"/>
              </a:xfrm>
              <a:prstGeom prst="rect">
                <a:avLst/>
              </a:prstGeom>
              <a:solidFill>
                <a:srgbClr val="15B003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44135" name="Rectangle 103"/>
              <p:cNvSpPr>
                <a:spLocks noChangeArrowheads="1"/>
              </p:cNvSpPr>
              <p:nvPr/>
            </p:nvSpPr>
            <p:spPr bwMode="auto">
              <a:xfrm>
                <a:off x="2681" y="2719"/>
                <a:ext cx="129" cy="250"/>
              </a:xfrm>
              <a:prstGeom prst="rect">
                <a:avLst/>
              </a:prstGeom>
              <a:solidFill>
                <a:srgbClr val="15B003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44137" name="Rectangle 105"/>
              <p:cNvSpPr>
                <a:spLocks noChangeArrowheads="1"/>
              </p:cNvSpPr>
              <p:nvPr/>
            </p:nvSpPr>
            <p:spPr bwMode="auto">
              <a:xfrm>
                <a:off x="2120" y="1824"/>
                <a:ext cx="129" cy="250"/>
              </a:xfrm>
              <a:prstGeom prst="rect">
                <a:avLst/>
              </a:prstGeom>
              <a:solidFill>
                <a:srgbClr val="15B003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90" name="Rectangle 103"/>
              <p:cNvSpPr>
                <a:spLocks noChangeArrowheads="1"/>
              </p:cNvSpPr>
              <p:nvPr/>
            </p:nvSpPr>
            <p:spPr bwMode="auto">
              <a:xfrm>
                <a:off x="4054" y="2711"/>
                <a:ext cx="129" cy="250"/>
              </a:xfrm>
              <a:prstGeom prst="rect">
                <a:avLst/>
              </a:prstGeom>
              <a:solidFill>
                <a:srgbClr val="15B003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</p:grpSp>
      <p:grpSp>
        <p:nvGrpSpPr>
          <p:cNvPr id="10" name="Grouper 9"/>
          <p:cNvGrpSpPr/>
          <p:nvPr/>
        </p:nvGrpSpPr>
        <p:grpSpPr>
          <a:xfrm>
            <a:off x="1968500" y="2689226"/>
            <a:ext cx="8443913" cy="2020888"/>
            <a:chOff x="1968500" y="2689226"/>
            <a:chExt cx="8443913" cy="2020888"/>
          </a:xfrm>
        </p:grpSpPr>
        <p:grpSp>
          <p:nvGrpSpPr>
            <p:cNvPr id="13328" name="Group 115"/>
            <p:cNvGrpSpPr>
              <a:grpSpLocks/>
            </p:cNvGrpSpPr>
            <p:nvPr/>
          </p:nvGrpSpPr>
          <p:grpSpPr bwMode="auto">
            <a:xfrm>
              <a:off x="8355013" y="2689226"/>
              <a:ext cx="2057400" cy="420688"/>
              <a:chOff x="5263" y="1694"/>
              <a:chExt cx="1296" cy="265"/>
            </a:xfrm>
          </p:grpSpPr>
          <p:sp>
            <p:nvSpPr>
              <p:cNvPr id="44096" name="Rectangle 64"/>
              <p:cNvSpPr>
                <a:spLocks noChangeArrowheads="1"/>
              </p:cNvSpPr>
              <p:nvPr/>
            </p:nvSpPr>
            <p:spPr bwMode="auto">
              <a:xfrm>
                <a:off x="5289" y="1694"/>
                <a:ext cx="168" cy="265"/>
              </a:xfrm>
              <a:prstGeom prst="rect">
                <a:avLst/>
              </a:prstGeom>
              <a:solidFill>
                <a:srgbClr val="FF00FF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44097" name="Text Box 65"/>
              <p:cNvSpPr txBox="1">
                <a:spLocks noChangeArrowheads="1"/>
              </p:cNvSpPr>
              <p:nvPr/>
            </p:nvSpPr>
            <p:spPr bwMode="auto">
              <a:xfrm>
                <a:off x="5430" y="1700"/>
                <a:ext cx="1129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4287" tIns="52144" rIns="104287" bIns="52144">
                <a:spAutoFit/>
              </a:bodyPr>
              <a:lstStyle>
                <a:lvl1pPr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520700"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042988"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563688"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85975"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43175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3000375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57575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914775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1800">
                    <a:latin typeface="Chalkboard" charset="0"/>
                    <a:cs typeface="+mn-cs"/>
                  </a:rPr>
                  <a:t>énergie interne</a:t>
                </a:r>
              </a:p>
            </p:txBody>
          </p:sp>
          <p:graphicFrame>
            <p:nvGraphicFramePr>
              <p:cNvPr id="13334" name="Object 66"/>
              <p:cNvGraphicFramePr>
                <a:graphicFrameLocks noChangeAspect="1"/>
              </p:cNvGraphicFramePr>
              <p:nvPr/>
            </p:nvGraphicFramePr>
            <p:xfrm>
              <a:off x="5263" y="1726"/>
              <a:ext cx="207" cy="17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155" name="Équation" r:id="rId20" imgW="114300" imgH="101600" progId="Equation.3">
                      <p:embed/>
                    </p:oleObj>
                  </mc:Choice>
                  <mc:Fallback>
                    <p:oleObj name="Équation" r:id="rId20" imgW="114300" imgH="101600" progId="Equation.3">
                      <p:embed/>
                      <p:pic>
                        <p:nvPicPr>
                          <p:cNvPr id="0" name="Object 6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63" y="1726"/>
                            <a:ext cx="207" cy="17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329" name="Group 110"/>
            <p:cNvGrpSpPr>
              <a:grpSpLocks/>
            </p:cNvGrpSpPr>
            <p:nvPr/>
          </p:nvGrpSpPr>
          <p:grpSpPr bwMode="auto">
            <a:xfrm>
              <a:off x="1968500" y="4114801"/>
              <a:ext cx="2727325" cy="595313"/>
              <a:chOff x="1240" y="2592"/>
              <a:chExt cx="1718" cy="375"/>
            </a:xfrm>
          </p:grpSpPr>
          <p:sp>
            <p:nvSpPr>
              <p:cNvPr id="44093" name="Rectangle 61"/>
              <p:cNvSpPr>
                <a:spLocks noChangeArrowheads="1"/>
              </p:cNvSpPr>
              <p:nvPr/>
            </p:nvSpPr>
            <p:spPr bwMode="auto">
              <a:xfrm>
                <a:off x="1240" y="2592"/>
                <a:ext cx="136" cy="248"/>
              </a:xfrm>
              <a:prstGeom prst="rect">
                <a:avLst/>
              </a:prstGeom>
              <a:solidFill>
                <a:srgbClr val="FF00FF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44138" name="Rectangle 106"/>
              <p:cNvSpPr>
                <a:spLocks noChangeArrowheads="1"/>
              </p:cNvSpPr>
              <p:nvPr/>
            </p:nvSpPr>
            <p:spPr bwMode="auto">
              <a:xfrm>
                <a:off x="2822" y="2719"/>
                <a:ext cx="136" cy="248"/>
              </a:xfrm>
              <a:prstGeom prst="rect">
                <a:avLst/>
              </a:prstGeom>
              <a:solidFill>
                <a:srgbClr val="FF00FF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</p:grpSp>
      <p:sp>
        <p:nvSpPr>
          <p:cNvPr id="44167" name="Rectangle 13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>
              <a:defRPr/>
            </a:pPr>
            <a:r>
              <a:rPr lang="fr-FR">
                <a:cs typeface="+mj-cs"/>
              </a:rPr>
              <a:t>Equations locales de la mécadef</a:t>
            </a:r>
          </a:p>
        </p:txBody>
      </p:sp>
      <p:sp>
        <p:nvSpPr>
          <p:cNvPr id="84" name="Text Box 32"/>
          <p:cNvSpPr txBox="1">
            <a:spLocks noChangeArrowheads="1"/>
          </p:cNvSpPr>
          <p:nvPr/>
        </p:nvSpPr>
        <p:spPr bwMode="auto">
          <a:xfrm>
            <a:off x="159743" y="2773313"/>
            <a:ext cx="923719" cy="49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500">
                <a:latin typeface="Chalkboard" charset="0"/>
                <a:cs typeface="+mn-cs"/>
              </a:rPr>
              <a:t>QDM</a:t>
            </a:r>
          </a:p>
        </p:txBody>
      </p:sp>
      <p:sp>
        <p:nvSpPr>
          <p:cNvPr id="85" name="AutoShape 36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D1754D9-4E96-E044-92F8-3C5F02671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5363" y="6698338"/>
            <a:ext cx="625123" cy="603485"/>
          </a:xfrm>
          <a:prstGeom prst="actionButtonReturn">
            <a:avLst/>
          </a:prstGeom>
          <a:solidFill>
            <a:srgbClr val="FFFFFF"/>
          </a:solidFill>
          <a:ln w="6350">
            <a:solidFill>
              <a:schemeClr val="tx1">
                <a:lumMod val="65000"/>
                <a:lumOff val="35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  <a:scene3d>
            <a:camera prst="orthographicFront"/>
            <a:lightRig rig="threePt" dir="t"/>
          </a:scene3d>
          <a:sp3d extrusionH="44450" prstMaterial="plastic">
            <a:bevelT w="82550" prst="coolSlant"/>
            <a:extrusionClr>
              <a:schemeClr val="tx1"/>
            </a:extrusionClr>
          </a:sp3d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881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8" grpId="0" animBg="1"/>
      <p:bldP spid="8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55600" y="2436813"/>
            <a:ext cx="9980613" cy="4881562"/>
          </a:xfrm>
          <a:prstGeom prst="rect">
            <a:avLst/>
          </a:prstGeom>
          <a:solidFill>
            <a:srgbClr val="FF0000">
              <a:alpha val="34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 anchor="ctr"/>
          <a:lstStyle/>
          <a:p>
            <a:pPr algn="ctr">
              <a:defRPr/>
            </a:pPr>
            <a:endParaRPr lang="fr-FR" sz="2400">
              <a:latin typeface="Times New Roman" charset="0"/>
              <a:cs typeface="+mn-cs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381000" y="1428750"/>
            <a:ext cx="9696450" cy="854075"/>
            <a:chOff x="381000" y="1428750"/>
            <a:chExt cx="9696450" cy="854075"/>
          </a:xfrm>
        </p:grpSpPr>
        <p:graphicFrame>
          <p:nvGraphicFramePr>
            <p:cNvPr id="14358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2441462"/>
                </p:ext>
              </p:extLst>
            </p:nvPr>
          </p:nvGraphicFramePr>
          <p:xfrm>
            <a:off x="3003849" y="1428750"/>
            <a:ext cx="2970341" cy="854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32" name="Équation" r:id="rId4" imgW="1282700" imgH="368300" progId="Equation.3">
                    <p:embed/>
                  </p:oleObj>
                </mc:Choice>
                <mc:Fallback>
                  <p:oleObj name="Équation" r:id="rId4" imgW="1282700" imgH="3683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03849" y="1428750"/>
                          <a:ext cx="2970341" cy="8540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294" name="Text Box 6"/>
            <p:cNvSpPr txBox="1">
              <a:spLocks noChangeArrowheads="1"/>
            </p:cNvSpPr>
            <p:nvPr/>
          </p:nvSpPr>
          <p:spPr bwMode="auto">
            <a:xfrm>
              <a:off x="381000" y="1636713"/>
              <a:ext cx="1924692" cy="460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300">
                  <a:latin typeface="Chalkboard" charset="0"/>
                  <a:cs typeface="+mn-cs"/>
                </a:rPr>
                <a:t>Gaz parfait :</a:t>
              </a:r>
            </a:p>
          </p:txBody>
        </p:sp>
        <p:sp>
          <p:nvSpPr>
            <p:cNvPr id="12295" name="Text Box 7"/>
            <p:cNvSpPr txBox="1">
              <a:spLocks noChangeArrowheads="1"/>
            </p:cNvSpPr>
            <p:nvPr/>
          </p:nvSpPr>
          <p:spPr bwMode="auto">
            <a:xfrm>
              <a:off x="6196331" y="1665288"/>
              <a:ext cx="3881119" cy="430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Chalkboard" charset="0"/>
                  <a:cs typeface="+mn-cs"/>
                </a:rPr>
                <a:t>(compresseurs, turbines à gaz)</a:t>
              </a:r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381000" y="2517775"/>
            <a:ext cx="5036329" cy="911225"/>
            <a:chOff x="381000" y="2517775"/>
            <a:chExt cx="5036329" cy="911225"/>
          </a:xfrm>
        </p:grpSpPr>
        <p:sp>
          <p:nvSpPr>
            <p:cNvPr id="12297" name="Text Box 9"/>
            <p:cNvSpPr txBox="1">
              <a:spLocks noChangeArrowheads="1"/>
            </p:cNvSpPr>
            <p:nvPr/>
          </p:nvSpPr>
          <p:spPr bwMode="auto">
            <a:xfrm>
              <a:off x="381000" y="2755900"/>
              <a:ext cx="2138932" cy="460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300">
                  <a:latin typeface="Chalkboard" charset="0"/>
                  <a:cs typeface="+mn-cs"/>
                </a:rPr>
                <a:t>GP isotherme :</a:t>
              </a:r>
            </a:p>
          </p:txBody>
        </p:sp>
        <p:graphicFrame>
          <p:nvGraphicFramePr>
            <p:cNvPr id="14356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4933747"/>
                </p:ext>
              </p:extLst>
            </p:nvPr>
          </p:nvGraphicFramePr>
          <p:xfrm>
            <a:off x="3003890" y="2517775"/>
            <a:ext cx="2413439" cy="911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33" name="Équation" r:id="rId6" imgW="1041400" imgH="393700" progId="Equation.3">
                    <p:embed/>
                  </p:oleObj>
                </mc:Choice>
                <mc:Fallback>
                  <p:oleObj name="Équation" r:id="rId6" imgW="1041400" imgH="3937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03890" y="2517775"/>
                          <a:ext cx="2413439" cy="911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er 3"/>
          <p:cNvGrpSpPr/>
          <p:nvPr/>
        </p:nvGrpSpPr>
        <p:grpSpPr>
          <a:xfrm>
            <a:off x="430213" y="3536950"/>
            <a:ext cx="9467710" cy="911225"/>
            <a:chOff x="430213" y="3536950"/>
            <a:chExt cx="9467710" cy="911225"/>
          </a:xfrm>
        </p:grpSpPr>
        <p:sp>
          <p:nvSpPr>
            <p:cNvPr id="12301" name="Text Box 13"/>
            <p:cNvSpPr txBox="1">
              <a:spLocks noChangeArrowheads="1"/>
            </p:cNvSpPr>
            <p:nvPr/>
          </p:nvSpPr>
          <p:spPr bwMode="auto">
            <a:xfrm>
              <a:off x="430213" y="3775075"/>
              <a:ext cx="2443965" cy="460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300">
                  <a:latin typeface="Chalkboard" charset="0"/>
                  <a:cs typeface="+mn-cs"/>
                </a:rPr>
                <a:t>GP isentropique :</a:t>
              </a:r>
            </a:p>
          </p:txBody>
        </p:sp>
        <p:graphicFrame>
          <p:nvGraphicFramePr>
            <p:cNvPr id="14353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86102266"/>
                </p:ext>
              </p:extLst>
            </p:nvPr>
          </p:nvGraphicFramePr>
          <p:xfrm>
            <a:off x="3053508" y="3536950"/>
            <a:ext cx="3148589" cy="911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34" name="Équation" r:id="rId8" imgW="1358900" imgH="393700" progId="Equation.3">
                    <p:embed/>
                  </p:oleObj>
                </mc:Choice>
                <mc:Fallback>
                  <p:oleObj name="Équation" r:id="rId8" imgW="1358900" imgH="393700" progId="Equation.3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3508" y="3536950"/>
                          <a:ext cx="3148589" cy="911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03" name="Text Box 15"/>
            <p:cNvSpPr txBox="1">
              <a:spLocks noChangeArrowheads="1"/>
            </p:cNvSpPr>
            <p:nvPr/>
          </p:nvSpPr>
          <p:spPr bwMode="auto">
            <a:xfrm>
              <a:off x="6246533" y="3621088"/>
              <a:ext cx="3651390" cy="738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Chalkboard" charset="0"/>
                  <a:cs typeface="+mn-cs"/>
                </a:rPr>
                <a:t>(acoustique, ondes de chocs,</a:t>
              </a:r>
            </a:p>
            <a:p>
              <a:pPr>
                <a:defRPr/>
              </a:pPr>
              <a:r>
                <a:rPr lang="fr-FR" sz="2100">
                  <a:latin typeface="Chalkboard" charset="0"/>
                  <a:cs typeface="+mn-cs"/>
                </a:rPr>
                <a:t>écoulements gazeux rapides)</a:t>
              </a: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381000" y="4795838"/>
            <a:ext cx="8997950" cy="1106487"/>
            <a:chOff x="381000" y="4795838"/>
            <a:chExt cx="8997950" cy="1106487"/>
          </a:xfrm>
        </p:grpSpPr>
        <p:sp>
          <p:nvSpPr>
            <p:cNvPr id="12305" name="Text Box 17"/>
            <p:cNvSpPr txBox="1">
              <a:spLocks noChangeArrowheads="1"/>
            </p:cNvSpPr>
            <p:nvPr/>
          </p:nvSpPr>
          <p:spPr bwMode="auto">
            <a:xfrm>
              <a:off x="381000" y="4949825"/>
              <a:ext cx="2045927" cy="828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300">
                  <a:latin typeface="Chalkboard" charset="0"/>
                  <a:cs typeface="+mn-cs"/>
                </a:rPr>
                <a:t>Liquide </a:t>
              </a:r>
            </a:p>
            <a:p>
              <a:pPr>
                <a:defRPr/>
              </a:pPr>
              <a:r>
                <a:rPr lang="fr-FR" sz="2300">
                  <a:latin typeface="Chalkboard" charset="0"/>
                  <a:cs typeface="+mn-cs"/>
                </a:rPr>
                <a:t>compressible :</a:t>
              </a:r>
            </a:p>
          </p:txBody>
        </p:sp>
        <p:graphicFrame>
          <p:nvGraphicFramePr>
            <p:cNvPr id="14350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67095627"/>
                </p:ext>
              </p:extLst>
            </p:nvPr>
          </p:nvGraphicFramePr>
          <p:xfrm>
            <a:off x="3004675" y="5102225"/>
            <a:ext cx="2560186" cy="498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35" name="Équation" r:id="rId10" imgW="1104900" imgH="215900" progId="Equation.3">
                    <p:embed/>
                  </p:oleObj>
                </mc:Choice>
                <mc:Fallback>
                  <p:oleObj name="Équation" r:id="rId10" imgW="1104900" imgH="215900" progId="Equation.3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04675" y="5102225"/>
                          <a:ext cx="2560186" cy="498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07" name="Text Box 19"/>
            <p:cNvSpPr txBox="1">
              <a:spLocks noChangeArrowheads="1"/>
            </p:cNvSpPr>
            <p:nvPr/>
          </p:nvSpPr>
          <p:spPr bwMode="auto">
            <a:xfrm>
              <a:off x="6198161" y="4795838"/>
              <a:ext cx="3180789" cy="1106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Chalkboard" charset="0"/>
                  <a:cs typeface="+mn-cs"/>
                </a:rPr>
                <a:t>(explosions sous-marines,</a:t>
              </a:r>
            </a:p>
            <a:p>
              <a:pPr>
                <a:defRPr/>
              </a:pPr>
              <a:r>
                <a:rPr lang="fr-FR" sz="2100">
                  <a:latin typeface="Chalkboard" charset="0"/>
                  <a:cs typeface="+mn-cs"/>
                </a:rPr>
                <a:t>écoulements liquides </a:t>
              </a:r>
            </a:p>
            <a:p>
              <a:pPr>
                <a:defRPr/>
              </a:pPr>
              <a:r>
                <a:rPr lang="fr-FR" sz="2100">
                  <a:latin typeface="Chalkboard" charset="0"/>
                  <a:cs typeface="+mn-cs"/>
                </a:rPr>
                <a:t>supersoniques, rare)</a:t>
              </a:r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350838" y="6024563"/>
            <a:ext cx="9979025" cy="1296987"/>
            <a:chOff x="350838" y="6024563"/>
            <a:chExt cx="9979025" cy="1296987"/>
          </a:xfrm>
        </p:grpSpPr>
        <p:sp>
          <p:nvSpPr>
            <p:cNvPr id="12309" name="Rectangle 21"/>
            <p:cNvSpPr>
              <a:spLocks noChangeArrowheads="1"/>
            </p:cNvSpPr>
            <p:nvPr/>
          </p:nvSpPr>
          <p:spPr bwMode="auto">
            <a:xfrm>
              <a:off x="350838" y="6024563"/>
              <a:ext cx="9979025" cy="1296987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2310" name="Text Box 22"/>
            <p:cNvSpPr txBox="1">
              <a:spLocks noChangeArrowheads="1"/>
            </p:cNvSpPr>
            <p:nvPr/>
          </p:nvSpPr>
          <p:spPr bwMode="auto">
            <a:xfrm>
              <a:off x="503190" y="6250264"/>
              <a:ext cx="2267816" cy="828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300">
                  <a:latin typeface="Chalkboard" charset="0"/>
                  <a:cs typeface="+mn-cs"/>
                </a:rPr>
                <a:t>Fluide </a:t>
              </a:r>
            </a:p>
            <a:p>
              <a:pPr>
                <a:defRPr/>
              </a:pPr>
              <a:r>
                <a:rPr lang="fr-FR" sz="2300">
                  <a:latin typeface="Chalkboard" charset="0"/>
                  <a:cs typeface="+mn-cs"/>
                </a:rPr>
                <a:t>incompressible :</a:t>
              </a:r>
            </a:p>
          </p:txBody>
        </p:sp>
        <p:graphicFrame>
          <p:nvGraphicFramePr>
            <p:cNvPr id="14347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41697128"/>
                </p:ext>
              </p:extLst>
            </p:nvPr>
          </p:nvGraphicFramePr>
          <p:xfrm>
            <a:off x="3126492" y="6415566"/>
            <a:ext cx="2294795" cy="4704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36" name="Équation" r:id="rId12" imgW="990600" imgH="203200" progId="Equation.3">
                    <p:embed/>
                  </p:oleObj>
                </mc:Choice>
                <mc:Fallback>
                  <p:oleObj name="Équation" r:id="rId12" imgW="990600" imgH="20320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6492" y="6415566"/>
                          <a:ext cx="2294795" cy="4704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12" name="Text Box 24"/>
            <p:cNvSpPr txBox="1">
              <a:spLocks noChangeArrowheads="1"/>
            </p:cNvSpPr>
            <p:nvPr/>
          </p:nvSpPr>
          <p:spPr bwMode="auto">
            <a:xfrm>
              <a:off x="6319526" y="6094499"/>
              <a:ext cx="3805614" cy="1106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latin typeface="Chalkboard" charset="0"/>
                  <a:cs typeface="+mn-cs"/>
                </a:rPr>
                <a:t>(hydraulique, presque tous</a:t>
              </a:r>
            </a:p>
            <a:p>
              <a:pPr>
                <a:defRPr/>
              </a:pPr>
              <a:r>
                <a:rPr lang="fr-FR" sz="2100">
                  <a:latin typeface="Chalkboard" charset="0"/>
                  <a:cs typeface="+mn-cs"/>
                </a:rPr>
                <a:t>les écoulements liquide + </a:t>
              </a:r>
              <a:br>
                <a:rPr lang="fr-FR" sz="2100">
                  <a:latin typeface="Chalkboard" charset="0"/>
                  <a:cs typeface="+mn-cs"/>
                </a:rPr>
              </a:br>
              <a:r>
                <a:rPr lang="fr-FR" sz="2100">
                  <a:latin typeface="Chalkboard" charset="0"/>
                  <a:cs typeface="+mn-cs"/>
                </a:rPr>
                <a:t>écoulements gaz faible Mach)</a:t>
              </a:r>
            </a:p>
          </p:txBody>
        </p:sp>
      </p:grpSp>
      <p:sp>
        <p:nvSpPr>
          <p:cNvPr id="12313" name="AutoShape 25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061200" y="2492375"/>
            <a:ext cx="3122613" cy="1220788"/>
          </a:xfrm>
          <a:prstGeom prst="actionButtonBlank">
            <a:avLst/>
          </a:prstGeom>
          <a:solidFill>
            <a:srgbClr val="FFFDC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 anchor="ctr"/>
          <a:lstStyle/>
          <a:p>
            <a:pPr algn="ctr">
              <a:defRPr/>
            </a:pPr>
            <a:r>
              <a:rPr lang="fr-FR" sz="1800">
                <a:cs typeface="+mn-cs"/>
              </a:rPr>
              <a:t>BAROTROPES</a:t>
            </a:r>
          </a:p>
          <a:p>
            <a:pPr algn="ctr">
              <a:defRPr/>
            </a:pPr>
            <a:r>
              <a:rPr lang="fr-FR" sz="1800">
                <a:cs typeface="+mn-cs"/>
              </a:rPr>
              <a:t>Equation de l</a:t>
            </a:r>
            <a:r>
              <a:rPr lang="ja-JP" altLang="fr-FR" sz="1800">
                <a:latin typeface="Arial"/>
                <a:cs typeface="+mn-cs"/>
              </a:rPr>
              <a:t>’</a:t>
            </a:r>
            <a:r>
              <a:rPr lang="fr-FR" sz="1800">
                <a:cs typeface="+mn-cs"/>
              </a:rPr>
              <a:t>énergie</a:t>
            </a:r>
          </a:p>
          <a:p>
            <a:pPr algn="ctr">
              <a:defRPr/>
            </a:pPr>
            <a:r>
              <a:rPr lang="fr-FR" sz="1800">
                <a:cs typeface="+mn-cs"/>
              </a:rPr>
              <a:t>découplée de M et QDM</a:t>
            </a:r>
            <a:endParaRPr lang="fr-FR" sz="2400">
              <a:cs typeface="+mn-cs"/>
            </a:endParaRPr>
          </a:p>
        </p:txBody>
      </p:sp>
      <p:sp>
        <p:nvSpPr>
          <p:cNvPr id="12315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>
              <a:defRPr/>
            </a:pPr>
            <a:r>
              <a:rPr lang="fr-FR">
                <a:cs typeface="+mj-cs"/>
              </a:rPr>
              <a:t>Quelques équations d</a:t>
            </a:r>
            <a:r>
              <a:rPr lang="ja-JP" altLang="fr-FR">
                <a:latin typeface="Arial"/>
                <a:cs typeface="+mj-cs"/>
              </a:rPr>
              <a:t>’</a:t>
            </a:r>
            <a:r>
              <a:rPr lang="fr-FR">
                <a:cs typeface="+mj-cs"/>
              </a:rPr>
              <a:t>état simplifiées</a:t>
            </a:r>
          </a:p>
        </p:txBody>
      </p:sp>
      <p:sp>
        <p:nvSpPr>
          <p:cNvPr id="3" name="Bouton d'action : Précédent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DEC803E-17C6-2741-9895-CD100700D915}"/>
              </a:ext>
            </a:extLst>
          </p:cNvPr>
          <p:cNvSpPr/>
          <p:nvPr/>
        </p:nvSpPr>
        <p:spPr bwMode="auto">
          <a:xfrm>
            <a:off x="10026011" y="1091702"/>
            <a:ext cx="570411" cy="570411"/>
          </a:xfrm>
          <a:prstGeom prst="actionButtonBackPrevious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3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5-11-02 à 18.38.17.png">
            <a:extLst>
              <a:ext uri="{FF2B5EF4-FFF2-40B4-BE49-F238E27FC236}">
                <a16:creationId xmlns:a16="http://schemas.microsoft.com/office/drawing/2014/main" id="{11CDE629-2597-D04C-AC3A-025E23484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735" y="2586617"/>
            <a:ext cx="6640463" cy="8459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031ACF8-12CD-744D-A09C-C14AEB6DB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Découplage équation énergie</a:t>
            </a:r>
          </a:p>
        </p:txBody>
      </p:sp>
      <p:pic>
        <p:nvPicPr>
          <p:cNvPr id="3" name="Picture 83" descr="&#10;Image 105.png                                                  000E498AMacintosh HD                   C3E3631A:">
            <a:extLst>
              <a:ext uri="{FF2B5EF4-FFF2-40B4-BE49-F238E27FC236}">
                <a16:creationId xmlns:a16="http://schemas.microsoft.com/office/drawing/2014/main" id="{4F123328-E947-8744-AB63-2C219E4EB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1333153"/>
            <a:ext cx="27813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2">
            <a:extLst>
              <a:ext uri="{FF2B5EF4-FFF2-40B4-BE49-F238E27FC236}">
                <a16:creationId xmlns:a16="http://schemas.microsoft.com/office/drawing/2014/main" id="{CDE5FF6B-AEDE-ED46-9F84-6A0B5669A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98253"/>
            <a:ext cx="108267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500">
                <a:latin typeface="Chalkboard" charset="0"/>
                <a:cs typeface="+mn-cs"/>
              </a:rPr>
              <a:t>Masse</a:t>
            </a:r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E7C7E89D-63C4-3941-9EDF-5B7198524710}"/>
              </a:ext>
            </a:extLst>
          </p:cNvPr>
          <p:cNvGrpSpPr/>
          <p:nvPr/>
        </p:nvGrpSpPr>
        <p:grpSpPr>
          <a:xfrm>
            <a:off x="8326439" y="2100263"/>
            <a:ext cx="1314451" cy="393700"/>
            <a:chOff x="8326439" y="2100263"/>
            <a:chExt cx="1314451" cy="393700"/>
          </a:xfrm>
        </p:grpSpPr>
        <p:sp>
          <p:nvSpPr>
            <p:cNvPr id="12" name="Text Box 58">
              <a:extLst>
                <a:ext uri="{FF2B5EF4-FFF2-40B4-BE49-F238E27FC236}">
                  <a16:creationId xmlns:a16="http://schemas.microsoft.com/office/drawing/2014/main" id="{6E13ED32-7366-2E42-8058-FD408DBF52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07427" y="2100263"/>
              <a:ext cx="1033463" cy="39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4287" tIns="52144" rIns="104287" bIns="52144">
              <a:spAutoFit/>
            </a:bodyPr>
            <a:lstStyle>
              <a:lvl1pPr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520700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042988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563688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85975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431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30003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575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9147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800">
                  <a:latin typeface="Chalkboard" charset="0"/>
                  <a:cs typeface="+mn-cs"/>
                </a:rPr>
                <a:t>pression</a:t>
              </a:r>
            </a:p>
          </p:txBody>
        </p:sp>
        <p:graphicFrame>
          <p:nvGraphicFramePr>
            <p:cNvPr id="13" name="Object 59">
              <a:extLst>
                <a:ext uri="{FF2B5EF4-FFF2-40B4-BE49-F238E27FC236}">
                  <a16:creationId xmlns:a16="http://schemas.microsoft.com/office/drawing/2014/main" id="{DBC55BBC-8022-8A44-929F-B85E1F4E0FE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0628402"/>
                </p:ext>
              </p:extLst>
            </p:nvPr>
          </p:nvGraphicFramePr>
          <p:xfrm>
            <a:off x="8326439" y="2100263"/>
            <a:ext cx="365125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73" name="Équation" r:id="rId5" imgW="127000" imgH="139700" progId="Equation.3">
                    <p:embed/>
                  </p:oleObj>
                </mc:Choice>
                <mc:Fallback>
                  <p:oleObj name="Équation" r:id="rId5" imgW="127000" imgH="139700" progId="Equation.3">
                    <p:embed/>
                    <p:pic>
                      <p:nvPicPr>
                        <p:cNvPr id="13367" name="Object 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26439" y="2100263"/>
                          <a:ext cx="365125" cy="38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Text Box 32">
            <a:extLst>
              <a:ext uri="{FF2B5EF4-FFF2-40B4-BE49-F238E27FC236}">
                <a16:creationId xmlns:a16="http://schemas.microsoft.com/office/drawing/2014/main" id="{03DEB986-404B-6346-8FE7-FAB6FE008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43" y="2747566"/>
            <a:ext cx="923719" cy="49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500">
                <a:latin typeface="Chalkboard" charset="0"/>
                <a:cs typeface="+mn-cs"/>
              </a:rPr>
              <a:t>QDM</a:t>
            </a: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89E47070-5709-6248-AC55-080B46E73118}"/>
              </a:ext>
            </a:extLst>
          </p:cNvPr>
          <p:cNvGrpSpPr/>
          <p:nvPr/>
        </p:nvGrpSpPr>
        <p:grpSpPr>
          <a:xfrm>
            <a:off x="8355013" y="2701305"/>
            <a:ext cx="1182688" cy="393700"/>
            <a:chOff x="8355013" y="2701305"/>
            <a:chExt cx="1182688" cy="393700"/>
          </a:xfrm>
        </p:grpSpPr>
        <p:sp>
          <p:nvSpPr>
            <p:cNvPr id="43" name="Text Box 79">
              <a:extLst>
                <a:ext uri="{FF2B5EF4-FFF2-40B4-BE49-F238E27FC236}">
                  <a16:creationId xmlns:a16="http://schemas.microsoft.com/office/drawing/2014/main" id="{983A2A18-7FF8-ED40-8CEA-951AE9BCDF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21713" y="2701305"/>
              <a:ext cx="915988" cy="39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4287" tIns="52144" rIns="104287" bIns="52144">
              <a:spAutoFit/>
            </a:bodyPr>
            <a:lstStyle>
              <a:lvl1pPr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520700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042988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563688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85975" defTabSz="10429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431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30003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575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914775" defTabSz="1042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800">
                  <a:latin typeface="Chalkboard" charset="0"/>
                  <a:cs typeface="+mn-cs"/>
                </a:rPr>
                <a:t>vitesse</a:t>
              </a:r>
            </a:p>
          </p:txBody>
        </p:sp>
        <p:graphicFrame>
          <p:nvGraphicFramePr>
            <p:cNvPr id="44" name="Object 80">
              <a:extLst>
                <a:ext uri="{FF2B5EF4-FFF2-40B4-BE49-F238E27FC236}">
                  <a16:creationId xmlns:a16="http://schemas.microsoft.com/office/drawing/2014/main" id="{1035234B-FC9F-8F4F-BD91-07D4619DC0F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50976575"/>
                </p:ext>
              </p:extLst>
            </p:nvPr>
          </p:nvGraphicFramePr>
          <p:xfrm>
            <a:off x="8355013" y="2769568"/>
            <a:ext cx="328613" cy="277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74" name="Équation" r:id="rId7" imgW="114300" imgH="101600" progId="Equation.3">
                    <p:embed/>
                  </p:oleObj>
                </mc:Choice>
                <mc:Fallback>
                  <p:oleObj name="Équation" r:id="rId7" imgW="114300" imgH="101600" progId="Equation.3">
                    <p:embed/>
                    <p:pic>
                      <p:nvPicPr>
                        <p:cNvPr id="13360" name="Object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55013" y="2769568"/>
                          <a:ext cx="328613" cy="2778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" name="Text Box 32">
            <a:extLst>
              <a:ext uri="{FF2B5EF4-FFF2-40B4-BE49-F238E27FC236}">
                <a16:creationId xmlns:a16="http://schemas.microsoft.com/office/drawing/2014/main" id="{2F38EFF9-67E6-0447-A7F1-F9CF06660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6" y="3500041"/>
            <a:ext cx="1619394" cy="125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500">
                <a:latin typeface="Chalkboard" charset="0"/>
                <a:cs typeface="+mn-cs"/>
              </a:rPr>
              <a:t>Équation</a:t>
            </a:r>
          </a:p>
          <a:p>
            <a:pPr>
              <a:defRPr/>
            </a:pPr>
            <a:r>
              <a:rPr lang="fr-FR" sz="2500">
                <a:latin typeface="Chalkboard" charset="0"/>
                <a:cs typeface="+mn-cs"/>
              </a:rPr>
              <a:t>d’état</a:t>
            </a:r>
          </a:p>
          <a:p>
            <a:pPr>
              <a:defRPr/>
            </a:pPr>
            <a:r>
              <a:rPr lang="fr-FR" sz="2500">
                <a:latin typeface="Chalkboard" charset="0"/>
                <a:cs typeface="+mn-cs"/>
              </a:rPr>
              <a:t>barotrope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E8646887-551A-F448-B031-5D1029DDED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8008" y="3917174"/>
            <a:ext cx="1242897" cy="425202"/>
          </a:xfrm>
          <a:prstGeom prst="rect">
            <a:avLst/>
          </a:prstGeom>
        </p:spPr>
      </p:pic>
      <p:grpSp>
        <p:nvGrpSpPr>
          <p:cNvPr id="63" name="Groupe 62">
            <a:extLst>
              <a:ext uri="{FF2B5EF4-FFF2-40B4-BE49-F238E27FC236}">
                <a16:creationId xmlns:a16="http://schemas.microsoft.com/office/drawing/2014/main" id="{4D21E295-25B5-A745-B6A0-DF578F40F8B0}"/>
              </a:ext>
            </a:extLst>
          </p:cNvPr>
          <p:cNvGrpSpPr/>
          <p:nvPr/>
        </p:nvGrpSpPr>
        <p:grpSpPr>
          <a:xfrm>
            <a:off x="1465635" y="2100263"/>
            <a:ext cx="7187830" cy="2252242"/>
            <a:chOff x="1465635" y="2100263"/>
            <a:chExt cx="7187830" cy="2252242"/>
          </a:xfrm>
        </p:grpSpPr>
        <p:sp>
          <p:nvSpPr>
            <p:cNvPr id="11" name="Rectangle 57">
              <a:extLst>
                <a:ext uri="{FF2B5EF4-FFF2-40B4-BE49-F238E27FC236}">
                  <a16:creationId xmlns:a16="http://schemas.microsoft.com/office/drawing/2014/main" id="{15E63A88-0896-394B-9585-6C1A9018D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5177" y="2100263"/>
              <a:ext cx="268288" cy="420687"/>
            </a:xfrm>
            <a:prstGeom prst="rect">
              <a:avLst/>
            </a:prstGeom>
            <a:solidFill>
              <a:schemeClr val="accent2">
                <a:alpha val="28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9" name="Rectangle 101">
              <a:extLst>
                <a:ext uri="{FF2B5EF4-FFF2-40B4-BE49-F238E27FC236}">
                  <a16:creationId xmlns:a16="http://schemas.microsoft.com/office/drawing/2014/main" id="{EEAEAA4E-5ACA-154F-B971-A5C88501B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8263" y="2869853"/>
              <a:ext cx="204788" cy="396875"/>
            </a:xfrm>
            <a:prstGeom prst="rect">
              <a:avLst/>
            </a:prstGeom>
            <a:solidFill>
              <a:srgbClr val="0000FF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1" name="Rectangle 101">
              <a:extLst>
                <a:ext uri="{FF2B5EF4-FFF2-40B4-BE49-F238E27FC236}">
                  <a16:creationId xmlns:a16="http://schemas.microsoft.com/office/drawing/2014/main" id="{5AEB7783-194C-8043-99DB-8EA64C763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635" y="3955630"/>
              <a:ext cx="204788" cy="396875"/>
            </a:xfrm>
            <a:prstGeom prst="rect">
              <a:avLst/>
            </a:prstGeom>
            <a:solidFill>
              <a:srgbClr val="0000FF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4F333E3A-68D1-6A44-BC03-BAEFE8E106E0}"/>
              </a:ext>
            </a:extLst>
          </p:cNvPr>
          <p:cNvGrpSpPr/>
          <p:nvPr/>
        </p:nvGrpSpPr>
        <p:grpSpPr>
          <a:xfrm>
            <a:off x="1980408" y="1650653"/>
            <a:ext cx="6684168" cy="1619869"/>
            <a:chOff x="1980408" y="1650653"/>
            <a:chExt cx="6684168" cy="1619869"/>
          </a:xfrm>
        </p:grpSpPr>
        <p:sp>
          <p:nvSpPr>
            <p:cNvPr id="42" name="Rectangle 68">
              <a:extLst>
                <a:ext uri="{FF2B5EF4-FFF2-40B4-BE49-F238E27FC236}">
                  <a16:creationId xmlns:a16="http://schemas.microsoft.com/office/drawing/2014/main" id="{3E234F53-2C18-FE45-996D-AD09492C3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6288" y="2718768"/>
              <a:ext cx="268288" cy="420688"/>
            </a:xfrm>
            <a:prstGeom prst="rect">
              <a:avLst/>
            </a:prstGeom>
            <a:solidFill>
              <a:srgbClr val="FF997D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2" name="Rectangle 93">
              <a:extLst>
                <a:ext uri="{FF2B5EF4-FFF2-40B4-BE49-F238E27FC236}">
                  <a16:creationId xmlns:a16="http://schemas.microsoft.com/office/drawing/2014/main" id="{30EF2395-7944-B740-A6EE-671243F36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2125" y="1650653"/>
              <a:ext cx="204788" cy="396875"/>
            </a:xfrm>
            <a:prstGeom prst="rect">
              <a:avLst/>
            </a:prstGeom>
            <a:solidFill>
              <a:srgbClr val="FF0000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4" name="Rectangle 93">
              <a:extLst>
                <a:ext uri="{FF2B5EF4-FFF2-40B4-BE49-F238E27FC236}">
                  <a16:creationId xmlns:a16="http://schemas.microsoft.com/office/drawing/2014/main" id="{17C0EBCF-0CE3-F543-B259-1A96DAF03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408" y="2634555"/>
              <a:ext cx="204788" cy="396875"/>
            </a:xfrm>
            <a:prstGeom prst="rect">
              <a:avLst/>
            </a:prstGeom>
            <a:solidFill>
              <a:srgbClr val="FF0000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5" name="Rectangle 96">
              <a:extLst>
                <a:ext uri="{FF2B5EF4-FFF2-40B4-BE49-F238E27FC236}">
                  <a16:creationId xmlns:a16="http://schemas.microsoft.com/office/drawing/2014/main" id="{9F8FF292-0408-734B-B5A0-AB8153AFB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3373" y="2848943"/>
              <a:ext cx="472539" cy="396875"/>
            </a:xfrm>
            <a:prstGeom prst="rect">
              <a:avLst/>
            </a:prstGeom>
            <a:solidFill>
              <a:srgbClr val="FF0000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6" name="Rectangle 93">
              <a:extLst>
                <a:ext uri="{FF2B5EF4-FFF2-40B4-BE49-F238E27FC236}">
                  <a16:creationId xmlns:a16="http://schemas.microsoft.com/office/drawing/2014/main" id="{B11604F7-0686-4049-89D4-985308A49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5050" y="2873647"/>
              <a:ext cx="204788" cy="396875"/>
            </a:xfrm>
            <a:prstGeom prst="rect">
              <a:avLst/>
            </a:prstGeom>
            <a:solidFill>
              <a:srgbClr val="FF0000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7" name="Rectangle 93">
              <a:extLst>
                <a:ext uri="{FF2B5EF4-FFF2-40B4-BE49-F238E27FC236}">
                  <a16:creationId xmlns:a16="http://schemas.microsoft.com/office/drawing/2014/main" id="{A9FEAA44-C240-4848-A4EA-02DA6664A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8653" y="2869852"/>
              <a:ext cx="204788" cy="396875"/>
            </a:xfrm>
            <a:prstGeom prst="rect">
              <a:avLst/>
            </a:prstGeom>
            <a:solidFill>
              <a:srgbClr val="FF0000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8E08E39C-9834-9B4A-80D0-E25DAD0FDBB1}"/>
              </a:ext>
            </a:extLst>
          </p:cNvPr>
          <p:cNvSpPr txBox="1"/>
          <p:nvPr/>
        </p:nvSpPr>
        <p:spPr>
          <a:xfrm>
            <a:off x="408646" y="5055512"/>
            <a:ext cx="89839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/>
              <a:t>Autant d’inconnues que d’équations (1 vectorielle, 2 scalaires)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/>
              <a:t>La température disparaît de la formulation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/>
              <a:t>Équation de l’énergie inutile pour calculer l’écoulement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/>
              <a:t>Peut être utilisée à posteriori pour trouver </a:t>
            </a:r>
            <a:r>
              <a:rPr 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T (x, y, z, t)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4ADEAA4F-3958-0B42-A967-7EBD01A292E7}"/>
              </a:ext>
            </a:extLst>
          </p:cNvPr>
          <p:cNvGrpSpPr/>
          <p:nvPr/>
        </p:nvGrpSpPr>
        <p:grpSpPr>
          <a:xfrm>
            <a:off x="1624013" y="1422053"/>
            <a:ext cx="8891587" cy="2930452"/>
            <a:chOff x="1624013" y="1422053"/>
            <a:chExt cx="8891587" cy="2930452"/>
          </a:xfrm>
        </p:grpSpPr>
        <p:grpSp>
          <p:nvGrpSpPr>
            <p:cNvPr id="15" name="Group 113">
              <a:extLst>
                <a:ext uri="{FF2B5EF4-FFF2-40B4-BE49-F238E27FC236}">
                  <a16:creationId xmlns:a16="http://schemas.microsoft.com/office/drawing/2014/main" id="{16DD910C-A30D-074C-B623-0E724C7EFC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37550" y="1501775"/>
              <a:ext cx="2178050" cy="431800"/>
              <a:chOff x="5252" y="946"/>
              <a:chExt cx="1372" cy="272"/>
            </a:xfrm>
          </p:grpSpPr>
          <p:sp>
            <p:nvSpPr>
              <p:cNvPr id="25" name="Rectangle 42">
                <a:extLst>
                  <a:ext uri="{FF2B5EF4-FFF2-40B4-BE49-F238E27FC236}">
                    <a16:creationId xmlns:a16="http://schemas.microsoft.com/office/drawing/2014/main" id="{AE67E9BD-C796-4F47-BFFA-C917F5450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9" y="953"/>
                <a:ext cx="169" cy="265"/>
              </a:xfrm>
              <a:prstGeom prst="rect">
                <a:avLst/>
              </a:prstGeom>
              <a:solidFill>
                <a:srgbClr val="15B003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4287" tIns="52144" rIns="104287" bIns="5214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graphicFrame>
            <p:nvGraphicFramePr>
              <p:cNvPr id="26" name="Object 43">
                <a:extLst>
                  <a:ext uri="{FF2B5EF4-FFF2-40B4-BE49-F238E27FC236}">
                    <a16:creationId xmlns:a16="http://schemas.microsoft.com/office/drawing/2014/main" id="{4B21DF99-6049-554A-ADD5-0D4FC7B0B13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52" y="953"/>
              <a:ext cx="230" cy="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975" name="Équation" r:id="rId10" imgW="127000" imgH="139700" progId="Equation.3">
                      <p:embed/>
                    </p:oleObj>
                  </mc:Choice>
                  <mc:Fallback>
                    <p:oleObj name="Équation" r:id="rId10" imgW="127000" imgH="139700" progId="Equation.3">
                      <p:embed/>
                      <p:pic>
                        <p:nvPicPr>
                          <p:cNvPr id="13346" name="Object 4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52" y="953"/>
                            <a:ext cx="230" cy="2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Text Box 44">
                <a:extLst>
                  <a:ext uri="{FF2B5EF4-FFF2-40B4-BE49-F238E27FC236}">
                    <a16:creationId xmlns:a16="http://schemas.microsoft.com/office/drawing/2014/main" id="{3782B4E8-FD23-8C43-B4D8-A3750573CC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30" y="946"/>
                <a:ext cx="1194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4287" tIns="52144" rIns="104287" bIns="52144">
                <a:spAutoFit/>
              </a:bodyPr>
              <a:lstStyle>
                <a:lvl1pPr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520700"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042988"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563688"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85975" defTabSz="10429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43175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3000375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57575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914775" defTabSz="1042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1800">
                    <a:latin typeface="Chalkboard" charset="0"/>
                    <a:cs typeface="+mn-cs"/>
                  </a:rPr>
                  <a:t>masse volumique</a:t>
                </a:r>
              </a:p>
            </p:txBody>
          </p:sp>
        </p:grpSp>
        <p:sp>
          <p:nvSpPr>
            <p:cNvPr id="17" name="Rectangle 46">
              <a:extLst>
                <a:ext uri="{FF2B5EF4-FFF2-40B4-BE49-F238E27FC236}">
                  <a16:creationId xmlns:a16="http://schemas.microsoft.com/office/drawing/2014/main" id="{FF3D756E-9DBE-7540-A7D9-7D64F48B3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4013" y="1422053"/>
              <a:ext cx="204788" cy="396875"/>
            </a:xfrm>
            <a:prstGeom prst="rect">
              <a:avLst/>
            </a:prstGeom>
            <a:solidFill>
              <a:srgbClr val="15B003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8" name="Rectangle 88">
              <a:extLst>
                <a:ext uri="{FF2B5EF4-FFF2-40B4-BE49-F238E27FC236}">
                  <a16:creationId xmlns:a16="http://schemas.microsoft.com/office/drawing/2014/main" id="{C74BB648-D613-BC46-B104-C067E7764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7338" y="1650653"/>
              <a:ext cx="204788" cy="396875"/>
            </a:xfrm>
            <a:prstGeom prst="rect">
              <a:avLst/>
            </a:prstGeom>
            <a:solidFill>
              <a:srgbClr val="15B003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9" name="Rectangle 89">
              <a:extLst>
                <a:ext uri="{FF2B5EF4-FFF2-40B4-BE49-F238E27FC236}">
                  <a16:creationId xmlns:a16="http://schemas.microsoft.com/office/drawing/2014/main" id="{853DD761-151E-F444-9B62-752654899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4351" y="2619029"/>
              <a:ext cx="204788" cy="396875"/>
            </a:xfrm>
            <a:prstGeom prst="rect">
              <a:avLst/>
            </a:prstGeom>
            <a:solidFill>
              <a:srgbClr val="15B003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3" name="Rectangle 105">
              <a:extLst>
                <a:ext uri="{FF2B5EF4-FFF2-40B4-BE49-F238E27FC236}">
                  <a16:creationId xmlns:a16="http://schemas.microsoft.com/office/drawing/2014/main" id="{E6DEF1A7-4E53-C84D-851E-4AD78AD26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501" y="2869854"/>
              <a:ext cx="204788" cy="396875"/>
            </a:xfrm>
            <a:prstGeom prst="rect">
              <a:avLst/>
            </a:prstGeom>
            <a:solidFill>
              <a:srgbClr val="15B003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2" name="Rectangle 46">
              <a:extLst>
                <a:ext uri="{FF2B5EF4-FFF2-40B4-BE49-F238E27FC236}">
                  <a16:creationId xmlns:a16="http://schemas.microsoft.com/office/drawing/2014/main" id="{2C1EFB8A-0AF0-6543-8349-36549C58C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6019" y="3955630"/>
              <a:ext cx="204788" cy="396875"/>
            </a:xfrm>
            <a:prstGeom prst="rect">
              <a:avLst/>
            </a:prstGeom>
            <a:solidFill>
              <a:srgbClr val="15B003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0" name="Rectangle 91">
              <a:extLst>
                <a:ext uri="{FF2B5EF4-FFF2-40B4-BE49-F238E27FC236}">
                  <a16:creationId xmlns:a16="http://schemas.microsoft.com/office/drawing/2014/main" id="{C6D268FF-F413-7C49-9916-AB534252D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2869854"/>
              <a:ext cx="204788" cy="396875"/>
            </a:xfrm>
            <a:prstGeom prst="rect">
              <a:avLst/>
            </a:prstGeom>
            <a:solidFill>
              <a:srgbClr val="15B003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4287" tIns="52144" rIns="104287" bIns="5214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49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7" name="Picture 55" descr="Image 98.png 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462588"/>
            <a:ext cx="4576763" cy="15986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92" name="Group 80"/>
          <p:cNvGrpSpPr>
            <a:grpSpLocks/>
          </p:cNvGrpSpPr>
          <p:nvPr/>
        </p:nvGrpSpPr>
        <p:grpSpPr bwMode="auto">
          <a:xfrm>
            <a:off x="4152900" y="2224088"/>
            <a:ext cx="4589463" cy="1050925"/>
            <a:chOff x="2238" y="1270"/>
            <a:chExt cx="2473" cy="601"/>
          </a:xfrm>
        </p:grpSpPr>
        <p:pic>
          <p:nvPicPr>
            <p:cNvPr id="15402" name="Picture 40" descr="Image 92.png 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270"/>
              <a:ext cx="1591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3" name="Text Box 11"/>
            <p:cNvSpPr txBox="1">
              <a:spLocks noChangeArrowheads="1"/>
            </p:cNvSpPr>
            <p:nvPr/>
          </p:nvSpPr>
          <p:spPr bwMode="auto">
            <a:xfrm>
              <a:off x="2238" y="1438"/>
              <a:ext cx="951" cy="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0" tIns="45725" rIns="91450" bIns="4572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300">
                  <a:latin typeface="Chalkboard" charset="0"/>
                  <a:cs typeface="+mn-cs"/>
                </a:rPr>
                <a:t>s</a:t>
              </a:r>
              <a:r>
                <a:rPr lang="ja-JP" altLang="fr-FR" sz="2300">
                  <a:latin typeface="Arial"/>
                  <a:cs typeface="+mn-cs"/>
                </a:rPr>
                <a:t>’</a:t>
              </a:r>
              <a:r>
                <a:rPr lang="fr-FR" sz="2300">
                  <a:latin typeface="Chalkboard" charset="0"/>
                  <a:cs typeface="+mn-cs"/>
                </a:rPr>
                <a:t>écrit aussi</a:t>
              </a:r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4341813" y="3232150"/>
            <a:ext cx="6019800" cy="1049338"/>
            <a:chOff x="4341813" y="3232150"/>
            <a:chExt cx="6019800" cy="1049338"/>
          </a:xfrm>
        </p:grpSpPr>
        <p:sp>
          <p:nvSpPr>
            <p:cNvPr id="13326" name="Text Box 14"/>
            <p:cNvSpPr txBox="1">
              <a:spLocks noChangeArrowheads="1"/>
            </p:cNvSpPr>
            <p:nvPr/>
          </p:nvSpPr>
          <p:spPr bwMode="auto">
            <a:xfrm>
              <a:off x="4341813" y="3550449"/>
              <a:ext cx="1465981" cy="458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0" tIns="45725" rIns="91450" bIns="4572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300">
                  <a:latin typeface="Chalkboard" charset="0"/>
                  <a:cs typeface="+mn-cs"/>
                </a:rPr>
                <a:t>ou encore</a:t>
              </a:r>
            </a:p>
          </p:txBody>
        </p:sp>
        <p:pic>
          <p:nvPicPr>
            <p:cNvPr id="15401" name="Picture 41" descr="Image 93.png 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9237" y="3232150"/>
              <a:ext cx="4572376" cy="1049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er 4"/>
          <p:cNvGrpSpPr/>
          <p:nvPr/>
        </p:nvGrpSpPr>
        <p:grpSpPr>
          <a:xfrm>
            <a:off x="6340475" y="2339975"/>
            <a:ext cx="3954463" cy="2598738"/>
            <a:chOff x="6340475" y="2339975"/>
            <a:chExt cx="3954463" cy="2598738"/>
          </a:xfrm>
        </p:grpSpPr>
        <p:sp>
          <p:nvSpPr>
            <p:cNvPr id="13315" name="Rectangle 3"/>
            <p:cNvSpPr>
              <a:spLocks noChangeArrowheads="1"/>
            </p:cNvSpPr>
            <p:nvPr/>
          </p:nvSpPr>
          <p:spPr bwMode="auto">
            <a:xfrm>
              <a:off x="6340475" y="2339975"/>
              <a:ext cx="2086768" cy="789778"/>
            </a:xfrm>
            <a:prstGeom prst="rect">
              <a:avLst/>
            </a:prstGeom>
            <a:solidFill>
              <a:srgbClr val="FF997D">
                <a:alpha val="49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0" tIns="45725" rIns="91450" bIns="45725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316" name="Rectangle 4"/>
            <p:cNvSpPr>
              <a:spLocks noChangeArrowheads="1"/>
            </p:cNvSpPr>
            <p:nvPr/>
          </p:nvSpPr>
          <p:spPr bwMode="auto">
            <a:xfrm>
              <a:off x="6398028" y="3278603"/>
              <a:ext cx="3700115" cy="900102"/>
            </a:xfrm>
            <a:prstGeom prst="rect">
              <a:avLst/>
            </a:prstGeom>
            <a:solidFill>
              <a:srgbClr val="FF997D">
                <a:alpha val="49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0" tIns="45725" rIns="91450" bIns="45725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317" name="Text Box 5"/>
            <p:cNvSpPr txBox="1">
              <a:spLocks noChangeArrowheads="1"/>
            </p:cNvSpPr>
            <p:nvPr/>
          </p:nvSpPr>
          <p:spPr bwMode="auto">
            <a:xfrm>
              <a:off x="6611532" y="4462394"/>
              <a:ext cx="3683406" cy="476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0" tIns="45725" rIns="91450" bIns="4572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latin typeface="Times New Roman" charset="0"/>
                  <a:cs typeface="+mn-cs"/>
                </a:rPr>
                <a:t>= </a:t>
              </a:r>
              <a:r>
                <a:rPr lang="fr-FR" b="1">
                  <a:solidFill>
                    <a:srgbClr val="FF0000"/>
                  </a:solidFill>
                  <a:latin typeface="Times New Roman" charset="0"/>
                  <a:cs typeface="+mn-cs"/>
                </a:rPr>
                <a:t>a </a:t>
              </a:r>
              <a:r>
                <a:rPr lang="fr-FR">
                  <a:latin typeface="Chalkboard" charset="0"/>
                  <a:cs typeface="+mn-cs"/>
                </a:rPr>
                <a:t>accélération du fluide</a:t>
              </a:r>
            </a:p>
          </p:txBody>
        </p:sp>
      </p:grpSp>
      <p:pic>
        <p:nvPicPr>
          <p:cNvPr id="15365" name="Picture 42" descr="Image 96.png 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2251075"/>
            <a:ext cx="3184525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6" name="Picture 44" descr="Image 94.png 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27" y="3637409"/>
            <a:ext cx="2003276" cy="15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r 1"/>
          <p:cNvGrpSpPr/>
          <p:nvPr/>
        </p:nvGrpSpPr>
        <p:grpSpPr>
          <a:xfrm>
            <a:off x="2054225" y="5656263"/>
            <a:ext cx="1855788" cy="1185862"/>
            <a:chOff x="2047875" y="5630863"/>
            <a:chExt cx="1855788" cy="1185862"/>
          </a:xfrm>
        </p:grpSpPr>
        <p:grpSp>
          <p:nvGrpSpPr>
            <p:cNvPr id="15385" name="Group 68"/>
            <p:cNvGrpSpPr>
              <a:grpSpLocks/>
            </p:cNvGrpSpPr>
            <p:nvPr/>
          </p:nvGrpSpPr>
          <p:grpSpPr bwMode="auto">
            <a:xfrm>
              <a:off x="2047875" y="5630863"/>
              <a:ext cx="239397" cy="1185862"/>
              <a:chOff x="1104" y="3216"/>
              <a:chExt cx="129" cy="678"/>
            </a:xfrm>
          </p:grpSpPr>
          <p:sp>
            <p:nvSpPr>
              <p:cNvPr id="13336" name="Rectangle 24"/>
              <p:cNvSpPr>
                <a:spLocks noChangeArrowheads="1"/>
              </p:cNvSpPr>
              <p:nvPr/>
            </p:nvSpPr>
            <p:spPr bwMode="auto">
              <a:xfrm>
                <a:off x="1104" y="3216"/>
                <a:ext cx="129" cy="186"/>
              </a:xfrm>
              <a:prstGeom prst="rect">
                <a:avLst/>
              </a:prstGeom>
              <a:solidFill>
                <a:srgbClr val="FF997D">
                  <a:alpha val="49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363" name="Rectangle 51"/>
              <p:cNvSpPr>
                <a:spLocks noChangeArrowheads="1"/>
              </p:cNvSpPr>
              <p:nvPr/>
            </p:nvSpPr>
            <p:spPr bwMode="auto">
              <a:xfrm>
                <a:off x="1104" y="3462"/>
                <a:ext cx="129" cy="186"/>
              </a:xfrm>
              <a:prstGeom prst="rect">
                <a:avLst/>
              </a:prstGeom>
              <a:solidFill>
                <a:srgbClr val="FF997D">
                  <a:alpha val="49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364" name="Rectangle 52"/>
              <p:cNvSpPr>
                <a:spLocks noChangeArrowheads="1"/>
              </p:cNvSpPr>
              <p:nvPr/>
            </p:nvSpPr>
            <p:spPr bwMode="auto">
              <a:xfrm>
                <a:off x="1104" y="3708"/>
                <a:ext cx="129" cy="186"/>
              </a:xfrm>
              <a:prstGeom prst="rect">
                <a:avLst/>
              </a:prstGeom>
              <a:solidFill>
                <a:srgbClr val="FF997D">
                  <a:alpha val="49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5386" name="Group 72"/>
            <p:cNvGrpSpPr>
              <a:grpSpLocks/>
            </p:cNvGrpSpPr>
            <p:nvPr/>
          </p:nvGrpSpPr>
          <p:grpSpPr bwMode="auto">
            <a:xfrm>
              <a:off x="2832873" y="5630863"/>
              <a:ext cx="239397" cy="1185862"/>
              <a:chOff x="1527" y="3216"/>
              <a:chExt cx="129" cy="678"/>
            </a:xfrm>
          </p:grpSpPr>
          <p:sp>
            <p:nvSpPr>
              <p:cNvPr id="13368" name="Rectangle 56"/>
              <p:cNvSpPr>
                <a:spLocks noChangeArrowheads="1"/>
              </p:cNvSpPr>
              <p:nvPr/>
            </p:nvSpPr>
            <p:spPr bwMode="auto">
              <a:xfrm>
                <a:off x="1527" y="3216"/>
                <a:ext cx="129" cy="186"/>
              </a:xfrm>
              <a:prstGeom prst="rect">
                <a:avLst/>
              </a:prstGeom>
              <a:solidFill>
                <a:srgbClr val="0000FF">
                  <a:alpha val="49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370" name="Rectangle 58"/>
              <p:cNvSpPr>
                <a:spLocks noChangeArrowheads="1"/>
              </p:cNvSpPr>
              <p:nvPr/>
            </p:nvSpPr>
            <p:spPr bwMode="auto">
              <a:xfrm>
                <a:off x="1527" y="3462"/>
                <a:ext cx="129" cy="186"/>
              </a:xfrm>
              <a:prstGeom prst="rect">
                <a:avLst/>
              </a:prstGeom>
              <a:solidFill>
                <a:srgbClr val="0000FF">
                  <a:alpha val="49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371" name="Rectangle 59"/>
              <p:cNvSpPr>
                <a:spLocks noChangeArrowheads="1"/>
              </p:cNvSpPr>
              <p:nvPr/>
            </p:nvSpPr>
            <p:spPr bwMode="auto">
              <a:xfrm>
                <a:off x="1527" y="3708"/>
                <a:ext cx="129" cy="186"/>
              </a:xfrm>
              <a:prstGeom prst="rect">
                <a:avLst/>
              </a:prstGeom>
              <a:solidFill>
                <a:srgbClr val="0000FF">
                  <a:alpha val="49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5387" name="Group 73"/>
            <p:cNvGrpSpPr>
              <a:grpSpLocks/>
            </p:cNvGrpSpPr>
            <p:nvPr/>
          </p:nvGrpSpPr>
          <p:grpSpPr bwMode="auto">
            <a:xfrm>
              <a:off x="3664266" y="5630863"/>
              <a:ext cx="239397" cy="1185862"/>
              <a:chOff x="1975" y="3216"/>
              <a:chExt cx="129" cy="678"/>
            </a:xfrm>
          </p:grpSpPr>
          <p:sp>
            <p:nvSpPr>
              <p:cNvPr id="13374" name="Rectangle 62"/>
              <p:cNvSpPr>
                <a:spLocks noChangeArrowheads="1"/>
              </p:cNvSpPr>
              <p:nvPr/>
            </p:nvSpPr>
            <p:spPr bwMode="auto">
              <a:xfrm>
                <a:off x="1975" y="3216"/>
                <a:ext cx="129" cy="186"/>
              </a:xfrm>
              <a:prstGeom prst="rect">
                <a:avLst/>
              </a:prstGeom>
              <a:solidFill>
                <a:schemeClr val="accent1">
                  <a:alpha val="49001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376" name="Rectangle 64"/>
              <p:cNvSpPr>
                <a:spLocks noChangeArrowheads="1"/>
              </p:cNvSpPr>
              <p:nvPr/>
            </p:nvSpPr>
            <p:spPr bwMode="auto">
              <a:xfrm>
                <a:off x="1975" y="3462"/>
                <a:ext cx="129" cy="186"/>
              </a:xfrm>
              <a:prstGeom prst="rect">
                <a:avLst/>
              </a:prstGeom>
              <a:solidFill>
                <a:schemeClr val="accent1">
                  <a:alpha val="49001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3377" name="Rectangle 65"/>
              <p:cNvSpPr>
                <a:spLocks noChangeArrowheads="1"/>
              </p:cNvSpPr>
              <p:nvPr/>
            </p:nvSpPr>
            <p:spPr bwMode="auto">
              <a:xfrm>
                <a:off x="1975" y="3708"/>
                <a:ext cx="129" cy="186"/>
              </a:xfrm>
              <a:prstGeom prst="rect">
                <a:avLst/>
              </a:prstGeom>
              <a:solidFill>
                <a:schemeClr val="accent1">
                  <a:alpha val="49001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</p:grpSp>
      <p:sp>
        <p:nvSpPr>
          <p:cNvPr id="13358" name="Rectangle 46"/>
          <p:cNvSpPr>
            <a:spLocks noChangeArrowheads="1"/>
          </p:cNvSpPr>
          <p:nvPr/>
        </p:nvSpPr>
        <p:spPr bwMode="auto">
          <a:xfrm>
            <a:off x="2608015" y="3829050"/>
            <a:ext cx="360040" cy="330200"/>
          </a:xfrm>
          <a:prstGeom prst="rect">
            <a:avLst/>
          </a:prstGeom>
          <a:solidFill>
            <a:srgbClr val="FF997D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3365" name="Rectangle 53"/>
          <p:cNvSpPr>
            <a:spLocks noChangeArrowheads="1"/>
          </p:cNvSpPr>
          <p:nvPr/>
        </p:nvSpPr>
        <p:spPr bwMode="auto">
          <a:xfrm>
            <a:off x="2608015" y="4254501"/>
            <a:ext cx="360040" cy="330200"/>
          </a:xfrm>
          <a:prstGeom prst="rect">
            <a:avLst/>
          </a:prstGeom>
          <a:solidFill>
            <a:srgbClr val="0000FF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3366" name="Rectangle 54"/>
          <p:cNvSpPr>
            <a:spLocks noChangeArrowheads="1"/>
          </p:cNvSpPr>
          <p:nvPr/>
        </p:nvSpPr>
        <p:spPr bwMode="auto">
          <a:xfrm>
            <a:off x="2608015" y="4679949"/>
            <a:ext cx="360040" cy="330889"/>
          </a:xfrm>
          <a:prstGeom prst="rect">
            <a:avLst/>
          </a:prstGeom>
          <a:solidFill>
            <a:schemeClr val="accent1">
              <a:alpha val="49001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3395" name="AutoShape 83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304800" y="6705600"/>
            <a:ext cx="801688" cy="588963"/>
          </a:xfrm>
          <a:prstGeom prst="actionButtonReturn">
            <a:avLst/>
          </a:prstGeom>
          <a:solidFill>
            <a:srgbClr val="FFFF00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pic>
        <p:nvPicPr>
          <p:cNvPr id="13396" name="Picture 84" descr="&#10;Image 112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562600"/>
            <a:ext cx="580072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98" name="Rectangle 8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>
              <a:defRPr/>
            </a:pPr>
            <a:r>
              <a:rPr lang="fr-FR">
                <a:cs typeface="+mj-cs"/>
              </a:rPr>
              <a:t>Autres écritures QDM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968055" y="2485281"/>
            <a:ext cx="792088" cy="504056"/>
          </a:xfrm>
          <a:prstGeom prst="rect">
            <a:avLst/>
          </a:prstGeom>
          <a:solidFill>
            <a:schemeClr val="tx2">
              <a:lumMod val="60000"/>
              <a:lumOff val="4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159743" y="6013673"/>
            <a:ext cx="1080120" cy="504056"/>
          </a:xfrm>
          <a:prstGeom prst="rect">
            <a:avLst/>
          </a:prstGeom>
          <a:solidFill>
            <a:schemeClr val="tx2">
              <a:lumMod val="60000"/>
              <a:lumOff val="4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  <p:pic>
        <p:nvPicPr>
          <p:cNvPr id="7" name="Image 6" descr="Capture d’écran 2016-10-12 à 16.17.4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59" y="1172479"/>
            <a:ext cx="7216526" cy="952762"/>
          </a:xfrm>
          <a:prstGeom prst="rect">
            <a:avLst/>
          </a:prstGeom>
        </p:spPr>
      </p:pic>
      <p:grpSp>
        <p:nvGrpSpPr>
          <p:cNvPr id="49" name="Grouper 48"/>
          <p:cNvGrpSpPr/>
          <p:nvPr/>
        </p:nvGrpSpPr>
        <p:grpSpPr>
          <a:xfrm>
            <a:off x="2294583" y="5651475"/>
            <a:ext cx="1855788" cy="1185862"/>
            <a:chOff x="2286000" y="5630863"/>
            <a:chExt cx="1855788" cy="1185862"/>
          </a:xfrm>
        </p:grpSpPr>
        <p:grpSp>
          <p:nvGrpSpPr>
            <p:cNvPr id="50" name="Group 69"/>
            <p:cNvGrpSpPr>
              <a:grpSpLocks/>
            </p:cNvGrpSpPr>
            <p:nvPr/>
          </p:nvGrpSpPr>
          <p:grpSpPr bwMode="auto">
            <a:xfrm>
              <a:off x="2286000" y="5630863"/>
              <a:ext cx="1855788" cy="325325"/>
              <a:chOff x="1232" y="3216"/>
              <a:chExt cx="1000" cy="186"/>
            </a:xfrm>
          </p:grpSpPr>
          <p:sp>
            <p:nvSpPr>
              <p:cNvPr id="59" name="Rectangle 46"/>
              <p:cNvSpPr>
                <a:spLocks noChangeArrowheads="1"/>
              </p:cNvSpPr>
              <p:nvPr/>
            </p:nvSpPr>
            <p:spPr bwMode="auto">
              <a:xfrm>
                <a:off x="1232" y="3216"/>
                <a:ext cx="129" cy="186"/>
              </a:xfrm>
              <a:prstGeom prst="rect">
                <a:avLst/>
              </a:prstGeom>
              <a:solidFill>
                <a:srgbClr val="FF997D">
                  <a:alpha val="49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0" name="Rectangle 57"/>
              <p:cNvSpPr>
                <a:spLocks noChangeArrowheads="1"/>
              </p:cNvSpPr>
              <p:nvPr/>
            </p:nvSpPr>
            <p:spPr bwMode="auto">
              <a:xfrm>
                <a:off x="1655" y="3216"/>
                <a:ext cx="129" cy="186"/>
              </a:xfrm>
              <a:prstGeom prst="rect">
                <a:avLst/>
              </a:prstGeom>
              <a:solidFill>
                <a:srgbClr val="FF997D">
                  <a:alpha val="49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61" name="Rectangle 63"/>
              <p:cNvSpPr>
                <a:spLocks noChangeArrowheads="1"/>
              </p:cNvSpPr>
              <p:nvPr/>
            </p:nvSpPr>
            <p:spPr bwMode="auto">
              <a:xfrm>
                <a:off x="2103" y="3216"/>
                <a:ext cx="129" cy="186"/>
              </a:xfrm>
              <a:prstGeom prst="rect">
                <a:avLst/>
              </a:prstGeom>
              <a:solidFill>
                <a:srgbClr val="FF997D">
                  <a:alpha val="49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51" name="Group 71"/>
            <p:cNvGrpSpPr>
              <a:grpSpLocks/>
            </p:cNvGrpSpPr>
            <p:nvPr/>
          </p:nvGrpSpPr>
          <p:grpSpPr bwMode="auto">
            <a:xfrm>
              <a:off x="2286000" y="6064630"/>
              <a:ext cx="1855788" cy="325325"/>
              <a:chOff x="1232" y="3464"/>
              <a:chExt cx="1000" cy="186"/>
            </a:xfrm>
          </p:grpSpPr>
          <p:sp>
            <p:nvSpPr>
              <p:cNvPr id="56" name="Rectangle 53"/>
              <p:cNvSpPr>
                <a:spLocks noChangeArrowheads="1"/>
              </p:cNvSpPr>
              <p:nvPr/>
            </p:nvSpPr>
            <p:spPr bwMode="auto">
              <a:xfrm>
                <a:off x="1232" y="3464"/>
                <a:ext cx="129" cy="186"/>
              </a:xfrm>
              <a:prstGeom prst="rect">
                <a:avLst/>
              </a:prstGeom>
              <a:solidFill>
                <a:srgbClr val="0000FF">
                  <a:alpha val="49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57" name="Rectangle 60"/>
              <p:cNvSpPr>
                <a:spLocks noChangeArrowheads="1"/>
              </p:cNvSpPr>
              <p:nvPr/>
            </p:nvSpPr>
            <p:spPr bwMode="auto">
              <a:xfrm>
                <a:off x="1655" y="3464"/>
                <a:ext cx="129" cy="186"/>
              </a:xfrm>
              <a:prstGeom prst="rect">
                <a:avLst/>
              </a:prstGeom>
              <a:solidFill>
                <a:srgbClr val="0000FF">
                  <a:alpha val="49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58" name="Rectangle 66"/>
              <p:cNvSpPr>
                <a:spLocks noChangeArrowheads="1"/>
              </p:cNvSpPr>
              <p:nvPr/>
            </p:nvSpPr>
            <p:spPr bwMode="auto">
              <a:xfrm>
                <a:off x="2103" y="3464"/>
                <a:ext cx="129" cy="186"/>
              </a:xfrm>
              <a:prstGeom prst="rect">
                <a:avLst/>
              </a:prstGeom>
              <a:solidFill>
                <a:srgbClr val="0000FF">
                  <a:alpha val="49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52" name="Group 70"/>
            <p:cNvGrpSpPr>
              <a:grpSpLocks/>
            </p:cNvGrpSpPr>
            <p:nvPr/>
          </p:nvGrpSpPr>
          <p:grpSpPr bwMode="auto">
            <a:xfrm>
              <a:off x="2286000" y="6491400"/>
              <a:ext cx="1855788" cy="325325"/>
              <a:chOff x="1232" y="3708"/>
              <a:chExt cx="1000" cy="186"/>
            </a:xfrm>
          </p:grpSpPr>
          <p:sp>
            <p:nvSpPr>
              <p:cNvPr id="53" name="Rectangle 54"/>
              <p:cNvSpPr>
                <a:spLocks noChangeArrowheads="1"/>
              </p:cNvSpPr>
              <p:nvPr/>
            </p:nvSpPr>
            <p:spPr bwMode="auto">
              <a:xfrm>
                <a:off x="1232" y="3708"/>
                <a:ext cx="129" cy="186"/>
              </a:xfrm>
              <a:prstGeom prst="rect">
                <a:avLst/>
              </a:prstGeom>
              <a:solidFill>
                <a:schemeClr val="accent1">
                  <a:alpha val="49001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54" name="Rectangle 61"/>
              <p:cNvSpPr>
                <a:spLocks noChangeArrowheads="1"/>
              </p:cNvSpPr>
              <p:nvPr/>
            </p:nvSpPr>
            <p:spPr bwMode="auto">
              <a:xfrm>
                <a:off x="1655" y="3708"/>
                <a:ext cx="129" cy="186"/>
              </a:xfrm>
              <a:prstGeom prst="rect">
                <a:avLst/>
              </a:prstGeom>
              <a:solidFill>
                <a:schemeClr val="accent1">
                  <a:alpha val="49001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55" name="Rectangle 67"/>
              <p:cNvSpPr>
                <a:spLocks noChangeArrowheads="1"/>
              </p:cNvSpPr>
              <p:nvPr/>
            </p:nvSpPr>
            <p:spPr bwMode="auto">
              <a:xfrm>
                <a:off x="2103" y="3708"/>
                <a:ext cx="129" cy="186"/>
              </a:xfrm>
              <a:prstGeom prst="rect">
                <a:avLst/>
              </a:prstGeom>
              <a:solidFill>
                <a:schemeClr val="accent1">
                  <a:alpha val="49001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</p:grpSp>
      <p:sp>
        <p:nvSpPr>
          <p:cNvPr id="62" name="Rectangle 46"/>
          <p:cNvSpPr>
            <a:spLocks noChangeArrowheads="1"/>
          </p:cNvSpPr>
          <p:nvPr/>
        </p:nvSpPr>
        <p:spPr bwMode="auto">
          <a:xfrm>
            <a:off x="9736807" y="5588222"/>
            <a:ext cx="360040" cy="330200"/>
          </a:xfrm>
          <a:prstGeom prst="rect">
            <a:avLst/>
          </a:prstGeom>
          <a:solidFill>
            <a:srgbClr val="FF997D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3" name="Rectangle 53"/>
          <p:cNvSpPr>
            <a:spLocks noChangeArrowheads="1"/>
          </p:cNvSpPr>
          <p:nvPr/>
        </p:nvSpPr>
        <p:spPr bwMode="auto">
          <a:xfrm>
            <a:off x="9736807" y="6013673"/>
            <a:ext cx="360040" cy="330200"/>
          </a:xfrm>
          <a:prstGeom prst="rect">
            <a:avLst/>
          </a:prstGeom>
          <a:solidFill>
            <a:srgbClr val="0000FF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4" name="Rectangle 54"/>
          <p:cNvSpPr>
            <a:spLocks noChangeArrowheads="1"/>
          </p:cNvSpPr>
          <p:nvPr/>
        </p:nvSpPr>
        <p:spPr bwMode="auto">
          <a:xfrm>
            <a:off x="9736807" y="6439121"/>
            <a:ext cx="360040" cy="330889"/>
          </a:xfrm>
          <a:prstGeom prst="rect">
            <a:avLst/>
          </a:prstGeom>
          <a:solidFill>
            <a:schemeClr val="accent1">
              <a:alpha val="49001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5" name="Rectangle 46"/>
          <p:cNvSpPr>
            <a:spLocks noChangeArrowheads="1"/>
          </p:cNvSpPr>
          <p:nvPr/>
        </p:nvSpPr>
        <p:spPr bwMode="auto">
          <a:xfrm>
            <a:off x="6424439" y="6085681"/>
            <a:ext cx="262111" cy="330200"/>
          </a:xfrm>
          <a:prstGeom prst="rect">
            <a:avLst/>
          </a:prstGeom>
          <a:solidFill>
            <a:srgbClr val="FF997D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6" name="Rectangle 53"/>
          <p:cNvSpPr>
            <a:spLocks noChangeArrowheads="1"/>
          </p:cNvSpPr>
          <p:nvPr/>
        </p:nvSpPr>
        <p:spPr bwMode="auto">
          <a:xfrm>
            <a:off x="7432551" y="6085681"/>
            <a:ext cx="276349" cy="330200"/>
          </a:xfrm>
          <a:prstGeom prst="rect">
            <a:avLst/>
          </a:prstGeom>
          <a:solidFill>
            <a:srgbClr val="0000FF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7" name="Rectangle 54"/>
          <p:cNvSpPr>
            <a:spLocks noChangeArrowheads="1"/>
          </p:cNvSpPr>
          <p:nvPr/>
        </p:nvSpPr>
        <p:spPr bwMode="auto">
          <a:xfrm>
            <a:off x="8432799" y="6085681"/>
            <a:ext cx="295895" cy="330889"/>
          </a:xfrm>
          <a:prstGeom prst="rect">
            <a:avLst/>
          </a:prstGeom>
          <a:solidFill>
            <a:schemeClr val="accent1">
              <a:alpha val="49001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7250435" y="2485281"/>
            <a:ext cx="1152128" cy="504056"/>
          </a:xfrm>
          <a:prstGeom prst="rect">
            <a:avLst/>
          </a:prstGeom>
          <a:solidFill>
            <a:schemeClr val="tx2">
              <a:lumMod val="60000"/>
              <a:lumOff val="4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4696247" y="6013673"/>
            <a:ext cx="1152128" cy="504056"/>
          </a:xfrm>
          <a:prstGeom prst="rect">
            <a:avLst/>
          </a:prstGeom>
          <a:solidFill>
            <a:schemeClr val="tx2">
              <a:lumMod val="60000"/>
              <a:lumOff val="40000"/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58" grpId="0" animBg="1"/>
      <p:bldP spid="13365" grpId="0" animBg="1"/>
      <p:bldP spid="13366" grpId="0" animBg="1"/>
      <p:bldP spid="6" grpId="0" animBg="1"/>
      <p:bldP spid="47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8" grpId="1" animBg="1"/>
      <p:bldP spid="69" grpId="0" animBg="1"/>
      <p:bldP spid="6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F836CC3-8B33-C645-98C7-81C023AF2B33}"/>
              </a:ext>
            </a:extLst>
          </p:cNvPr>
          <p:cNvSpPr txBox="1"/>
          <p:nvPr/>
        </p:nvSpPr>
        <p:spPr>
          <a:xfrm>
            <a:off x="2194873" y="2685559"/>
            <a:ext cx="6298968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4800"/>
              <a:t>Modèle simplificateurs</a:t>
            </a:r>
          </a:p>
        </p:txBody>
      </p:sp>
    </p:spTree>
    <p:extLst>
      <p:ext uri="{BB962C8B-B14F-4D97-AF65-F5344CB8AC3E}">
        <p14:creationId xmlns:p14="http://schemas.microsoft.com/office/powerpoint/2010/main" val="66449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Rappel précédent cours</a:t>
            </a:r>
          </a:p>
        </p:txBody>
      </p:sp>
      <p:sp>
        <p:nvSpPr>
          <p:cNvPr id="53" name="Text Box 3"/>
          <p:cNvSpPr txBox="1">
            <a:spLocks noChangeArrowheads="1"/>
          </p:cNvSpPr>
          <p:nvPr/>
        </p:nvSpPr>
        <p:spPr bwMode="auto">
          <a:xfrm>
            <a:off x="1970345" y="1362571"/>
            <a:ext cx="6747949" cy="47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/>
          <a:p>
            <a:pPr>
              <a:defRPr/>
            </a:pPr>
            <a:r>
              <a:rPr lang="fr-FR" sz="2400">
                <a:solidFill>
                  <a:srgbClr val="FFFFFF"/>
                </a:solidFill>
                <a:cs typeface="+mn-cs"/>
              </a:rPr>
              <a:t>Nous avons nos trois équations de conservation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D62CA5E-BAAA-6B48-95E7-A7FF271BDCE9}"/>
              </a:ext>
            </a:extLst>
          </p:cNvPr>
          <p:cNvSpPr/>
          <p:nvPr/>
        </p:nvSpPr>
        <p:spPr bwMode="auto">
          <a:xfrm>
            <a:off x="6554822" y="2974953"/>
            <a:ext cx="3777881" cy="14465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89FCF9C-77BA-464A-9309-D1F248C27EF2}"/>
              </a:ext>
            </a:extLst>
          </p:cNvPr>
          <p:cNvSpPr/>
          <p:nvPr/>
        </p:nvSpPr>
        <p:spPr bwMode="auto">
          <a:xfrm>
            <a:off x="533400" y="2323196"/>
            <a:ext cx="4038600" cy="117781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31E67C2-F0BD-224B-AE17-E4A15B5D0B44}"/>
              </a:ext>
            </a:extLst>
          </p:cNvPr>
          <p:cNvSpPr/>
          <p:nvPr/>
        </p:nvSpPr>
        <p:spPr bwMode="auto">
          <a:xfrm>
            <a:off x="544167" y="5333244"/>
            <a:ext cx="7936258" cy="11921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05C0A68-46BD-2E49-9885-8BD05E7EF7B4}"/>
              </a:ext>
            </a:extLst>
          </p:cNvPr>
          <p:cNvSpPr/>
          <p:nvPr/>
        </p:nvSpPr>
        <p:spPr bwMode="auto">
          <a:xfrm>
            <a:off x="533400" y="3785076"/>
            <a:ext cx="5550768" cy="123306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9" name="Grouper 1">
            <a:extLst>
              <a:ext uri="{FF2B5EF4-FFF2-40B4-BE49-F238E27FC236}">
                <a16:creationId xmlns:a16="http://schemas.microsoft.com/office/drawing/2014/main" id="{FFC85FD6-E663-F241-B944-7ACCB8283FA6}"/>
              </a:ext>
            </a:extLst>
          </p:cNvPr>
          <p:cNvGrpSpPr/>
          <p:nvPr/>
        </p:nvGrpSpPr>
        <p:grpSpPr>
          <a:xfrm>
            <a:off x="721685" y="3897530"/>
            <a:ext cx="5107462" cy="1106906"/>
            <a:chOff x="721685" y="3110163"/>
            <a:chExt cx="5107462" cy="1106906"/>
          </a:xfrm>
        </p:grpSpPr>
        <p:grpSp>
          <p:nvGrpSpPr>
            <p:cNvPr id="60" name="Group 7">
              <a:extLst>
                <a:ext uri="{FF2B5EF4-FFF2-40B4-BE49-F238E27FC236}">
                  <a16:creationId xmlns:a16="http://schemas.microsoft.com/office/drawing/2014/main" id="{6C3086B3-740C-154C-95D6-2FE5299F60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3383" y="3179345"/>
              <a:ext cx="2054664" cy="1037724"/>
              <a:chOff x="4907" y="3722"/>
              <a:chExt cx="1513" cy="720"/>
            </a:xfrm>
          </p:grpSpPr>
          <p:graphicFrame>
            <p:nvGraphicFramePr>
              <p:cNvPr id="68" name="Object 8">
                <a:extLst>
                  <a:ext uri="{FF2B5EF4-FFF2-40B4-BE49-F238E27FC236}">
                    <a16:creationId xmlns:a16="http://schemas.microsoft.com/office/drawing/2014/main" id="{98DBE4D2-930D-D04D-963C-954A481C035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184" y="3722"/>
              <a:ext cx="381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240" name="Équation" r:id="rId3" imgW="292100" imgH="368300" progId="Equation.3">
                      <p:embed/>
                    </p:oleObj>
                  </mc:Choice>
                  <mc:Fallback>
                    <p:oleObj name="Équation" r:id="rId3" imgW="292100" imgH="368300" progId="Equation.3">
                      <p:embed/>
                      <p:pic>
                        <p:nvPicPr>
                          <p:cNvPr id="16" name="Object 8">
                            <a:extLst>
                              <a:ext uri="{FF2B5EF4-FFF2-40B4-BE49-F238E27FC236}">
                                <a16:creationId xmlns:a16="http://schemas.microsoft.com/office/drawing/2014/main" id="{5E3F21D3-6B82-B444-A5C6-844F90E2E21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84" y="3722"/>
                            <a:ext cx="381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9" name="Rectangle 9">
                <a:extLst>
                  <a:ext uri="{FF2B5EF4-FFF2-40B4-BE49-F238E27FC236}">
                    <a16:creationId xmlns:a16="http://schemas.microsoft.com/office/drawing/2014/main" id="{28DACF3A-366F-1448-989C-487F751B4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1" y="4128"/>
                <a:ext cx="587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41575" tIns="20788" rIns="41575" bIns="20788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S</a:t>
                </a:r>
                <a:endParaRPr lang="fr-FR" sz="2100" baseline="-25000">
                  <a:solidFill>
                    <a:srgbClr val="15C3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70" name="Rectangle 10">
                <a:extLst>
                  <a:ext uri="{FF2B5EF4-FFF2-40B4-BE49-F238E27FC236}">
                    <a16:creationId xmlns:a16="http://schemas.microsoft.com/office/drawing/2014/main" id="{128490E7-3C42-E748-A7CC-41D560E0D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6" y="3830"/>
                <a:ext cx="1044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41575" tIns="20788" rIns="41575" bIns="20788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996633"/>
                    </a:solidFill>
                    <a:latin typeface="Symbol" charset="0"/>
                    <a:cs typeface="+mn-cs"/>
                  </a:rPr>
                  <a:t>r</a:t>
                </a:r>
                <a:r>
                  <a:rPr lang="fr-FR" sz="2100" b="1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fr-FR" sz="2100">
                    <a:latin typeface="Times New Roman" charset="0"/>
                    <a:cs typeface="+mn-cs"/>
                  </a:rPr>
                  <a:t>(</a:t>
                </a:r>
                <a:r>
                  <a:rPr lang="fr-FR" sz="21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 b="1">
                    <a:latin typeface="Times New Roman" charset="0"/>
                    <a:cs typeface="+mn-cs"/>
                  </a:rPr>
                  <a:t>.</a:t>
                </a:r>
                <a:r>
                  <a:rPr lang="fr-FR" sz="2100" b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n</a:t>
                </a:r>
                <a:r>
                  <a:rPr lang="fr-FR" sz="2100" b="1">
                    <a:latin typeface="Times New Roman" charset="0"/>
                    <a:cs typeface="+mn-cs"/>
                  </a:rPr>
                  <a:t>)</a:t>
                </a:r>
                <a:r>
                  <a:rPr lang="fr-FR" sz="2100" b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fr-FR" sz="2100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dS</a:t>
                </a:r>
                <a:r>
                  <a:rPr lang="fr-FR" sz="2100">
                    <a:latin typeface="Times New Roman" charset="0"/>
                    <a:cs typeface="+mn-cs"/>
                  </a:rPr>
                  <a:t> </a:t>
                </a:r>
              </a:p>
            </p:txBody>
          </p:sp>
          <p:sp>
            <p:nvSpPr>
              <p:cNvPr id="71" name="Rectangle 11">
                <a:extLst>
                  <a:ext uri="{FF2B5EF4-FFF2-40B4-BE49-F238E27FC236}">
                    <a16:creationId xmlns:a16="http://schemas.microsoft.com/office/drawing/2014/main" id="{CB23F115-1B2F-A341-AE76-C728BF98A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7" y="3756"/>
                <a:ext cx="512" cy="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41575" tIns="20788" rIns="41575" bIns="20788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= </a:t>
                </a:r>
                <a:r>
                  <a:rPr lang="fr-FR" sz="2800" b="1">
                    <a:solidFill>
                      <a:schemeClr val="tx2"/>
                    </a:solidFill>
                    <a:latin typeface="Symbol" pitchFamily="2" charset="2"/>
                    <a:cs typeface="+mn-cs"/>
                  </a:rPr>
                  <a:t>-</a:t>
                </a:r>
                <a:endParaRPr lang="fr-FR" sz="2100">
                  <a:solidFill>
                    <a:srgbClr val="FF8000"/>
                  </a:solidFill>
                  <a:latin typeface="Symbol" pitchFamily="2" charset="2"/>
                  <a:cs typeface="+mn-cs"/>
                </a:endParaRPr>
              </a:p>
            </p:txBody>
          </p:sp>
        </p:grpSp>
        <p:graphicFrame>
          <p:nvGraphicFramePr>
            <p:cNvPr id="61" name="Object 12">
              <a:extLst>
                <a:ext uri="{FF2B5EF4-FFF2-40B4-BE49-F238E27FC236}">
                  <a16:creationId xmlns:a16="http://schemas.microsoft.com/office/drawing/2014/main" id="{2722EF27-DAAA-D04E-B866-9616D806546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0806747"/>
                </p:ext>
              </p:extLst>
            </p:nvPr>
          </p:nvGraphicFramePr>
          <p:xfrm>
            <a:off x="721685" y="3110163"/>
            <a:ext cx="1125787" cy="830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41" name="Équation" r:id="rId5" imgW="520700" imgH="368300" progId="Equation.3">
                    <p:embed/>
                  </p:oleObj>
                </mc:Choice>
                <mc:Fallback>
                  <p:oleObj name="Équation" r:id="rId5" imgW="520700" imgH="368300" progId="Equation.3">
                    <p:embed/>
                    <p:pic>
                      <p:nvPicPr>
                        <p:cNvPr id="9" name="Object 12">
                          <a:extLst>
                            <a:ext uri="{FF2B5EF4-FFF2-40B4-BE49-F238E27FC236}">
                              <a16:creationId xmlns:a16="http://schemas.microsoft.com/office/drawing/2014/main" id="{A45E7ACA-9350-384D-B46C-C8976BE8855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1685" y="3110163"/>
                          <a:ext cx="1125787" cy="8301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" name="Text Box 13">
              <a:extLst>
                <a:ext uri="{FF2B5EF4-FFF2-40B4-BE49-F238E27FC236}">
                  <a16:creationId xmlns:a16="http://schemas.microsoft.com/office/drawing/2014/main" id="{824108BF-57F5-9642-B029-BD6A319782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1806" y="3110163"/>
              <a:ext cx="317773" cy="361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41575" tIns="20788" rIns="41575" bIns="20788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 b="1">
                  <a:solidFill>
                    <a:srgbClr val="996633"/>
                  </a:solidFill>
                  <a:latin typeface="Times New Roman" charset="0"/>
                  <a:cs typeface="+mn-cs"/>
                </a:rPr>
                <a:t>P</a:t>
              </a:r>
            </a:p>
          </p:txBody>
        </p:sp>
        <p:grpSp>
          <p:nvGrpSpPr>
            <p:cNvPr id="63" name="Group 14">
              <a:extLst>
                <a:ext uri="{FF2B5EF4-FFF2-40B4-BE49-F238E27FC236}">
                  <a16:creationId xmlns:a16="http://schemas.microsoft.com/office/drawing/2014/main" id="{73A7E82D-165A-2A47-97E2-7A87761FB8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5868" y="3179345"/>
              <a:ext cx="1321340" cy="1037724"/>
              <a:chOff x="1258" y="1728"/>
              <a:chExt cx="973" cy="720"/>
            </a:xfrm>
          </p:grpSpPr>
          <p:graphicFrame>
            <p:nvGraphicFramePr>
              <p:cNvPr id="65" name="Object 15">
                <a:extLst>
                  <a:ext uri="{FF2B5EF4-FFF2-40B4-BE49-F238E27FC236}">
                    <a16:creationId xmlns:a16="http://schemas.microsoft.com/office/drawing/2014/main" id="{01F2A9C5-94EA-E240-B894-046600D83D2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58" y="1728"/>
              <a:ext cx="566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242" name="Équation" r:id="rId7" imgW="355600" imgH="368300" progId="Equation.3">
                      <p:embed/>
                    </p:oleObj>
                  </mc:Choice>
                  <mc:Fallback>
                    <p:oleObj name="Équation" r:id="rId7" imgW="355600" imgH="368300" progId="Equation.3">
                      <p:embed/>
                      <p:pic>
                        <p:nvPicPr>
                          <p:cNvPr id="13" name="Object 15">
                            <a:extLst>
                              <a:ext uri="{FF2B5EF4-FFF2-40B4-BE49-F238E27FC236}">
                                <a16:creationId xmlns:a16="http://schemas.microsoft.com/office/drawing/2014/main" id="{4CA4F30E-4276-E747-8397-EE3C3A95413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58" y="1728"/>
                            <a:ext cx="566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6" name="Rectangle 16">
                <a:extLst>
                  <a:ext uri="{FF2B5EF4-FFF2-40B4-BE49-F238E27FC236}">
                    <a16:creationId xmlns:a16="http://schemas.microsoft.com/office/drawing/2014/main" id="{89ED266C-910E-4E41-9761-6F8A0B119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836"/>
                <a:ext cx="648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41575" tIns="20788" rIns="41575" bIns="20788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996633"/>
                    </a:solidFill>
                    <a:latin typeface="Symbol" charset="0"/>
                    <a:cs typeface="+mn-cs"/>
                  </a:rPr>
                  <a:t>r</a:t>
                </a:r>
                <a:r>
                  <a:rPr lang="fr-FR" sz="2100" b="1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>
                    <a:solidFill>
                      <a:srgbClr val="996633"/>
                    </a:solidFill>
                    <a:latin typeface="Symbol" charset="0"/>
                    <a:cs typeface="+mn-cs"/>
                  </a:rPr>
                  <a:t> </a:t>
                </a:r>
                <a:r>
                  <a:rPr lang="fr-FR" sz="2100">
                    <a:latin typeface="Times New Roman" charset="0"/>
                    <a:cs typeface="+mn-cs"/>
                  </a:rPr>
                  <a:t>dV </a:t>
                </a:r>
              </a:p>
            </p:txBody>
          </p:sp>
          <p:sp>
            <p:nvSpPr>
              <p:cNvPr id="67" name="Text Box 17">
                <a:extLst>
                  <a:ext uri="{FF2B5EF4-FFF2-40B4-BE49-F238E27FC236}">
                    <a16:creationId xmlns:a16="http://schemas.microsoft.com/office/drawing/2014/main" id="{019980DD-28B7-7540-9C7E-EC0F1B4B8E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2160"/>
                <a:ext cx="25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41575" tIns="20788" rIns="41575" bIns="20788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V</a:t>
                </a:r>
              </a:p>
            </p:txBody>
          </p:sp>
        </p:grpSp>
        <p:graphicFrame>
          <p:nvGraphicFramePr>
            <p:cNvPr id="64" name="Object 18">
              <a:extLst>
                <a:ext uri="{FF2B5EF4-FFF2-40B4-BE49-F238E27FC236}">
                  <a16:creationId xmlns:a16="http://schemas.microsoft.com/office/drawing/2014/main" id="{7933E67C-0210-A540-9B29-D71C775387D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57794606"/>
                </p:ext>
              </p:extLst>
            </p:nvPr>
          </p:nvGraphicFramePr>
          <p:xfrm>
            <a:off x="4916567" y="3313384"/>
            <a:ext cx="912580" cy="4727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43" name="Équation" r:id="rId9" imgW="520700" imgH="254000" progId="Equation.3">
                    <p:embed/>
                  </p:oleObj>
                </mc:Choice>
                <mc:Fallback>
                  <p:oleObj name="Équation" r:id="rId9" imgW="520700" imgH="254000" progId="Equation.3">
                    <p:embed/>
                    <p:pic>
                      <p:nvPicPr>
                        <p:cNvPr id="12" name="Object 18">
                          <a:extLst>
                            <a:ext uri="{FF2B5EF4-FFF2-40B4-BE49-F238E27FC236}">
                              <a16:creationId xmlns:a16="http://schemas.microsoft.com/office/drawing/2014/main" id="{5C926A40-02BF-5E46-99A1-DADB9AD0E60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16567" y="3313384"/>
                          <a:ext cx="912580" cy="4727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2" name="Grouper 2">
            <a:extLst>
              <a:ext uri="{FF2B5EF4-FFF2-40B4-BE49-F238E27FC236}">
                <a16:creationId xmlns:a16="http://schemas.microsoft.com/office/drawing/2014/main" id="{C47E43CC-65A2-B148-A4B1-947D05EC1044}"/>
              </a:ext>
            </a:extLst>
          </p:cNvPr>
          <p:cNvGrpSpPr/>
          <p:nvPr/>
        </p:nvGrpSpPr>
        <p:grpSpPr>
          <a:xfrm>
            <a:off x="651060" y="5419776"/>
            <a:ext cx="7560893" cy="1105568"/>
            <a:chOff x="651060" y="4632409"/>
            <a:chExt cx="7560893" cy="1105568"/>
          </a:xfrm>
        </p:grpSpPr>
        <p:grpSp>
          <p:nvGrpSpPr>
            <p:cNvPr id="73" name="Group 21">
              <a:extLst>
                <a:ext uri="{FF2B5EF4-FFF2-40B4-BE49-F238E27FC236}">
                  <a16:creationId xmlns:a16="http://schemas.microsoft.com/office/drawing/2014/main" id="{E31E2401-25F8-204E-8BE2-E4AAA12D9B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75060" y="4701507"/>
              <a:ext cx="847341" cy="1036470"/>
              <a:chOff x="3805" y="2688"/>
              <a:chExt cx="624" cy="720"/>
            </a:xfrm>
          </p:grpSpPr>
          <p:graphicFrame>
            <p:nvGraphicFramePr>
              <p:cNvPr id="84" name="Object 22">
                <a:extLst>
                  <a:ext uri="{FF2B5EF4-FFF2-40B4-BE49-F238E27FC236}">
                    <a16:creationId xmlns:a16="http://schemas.microsoft.com/office/drawing/2014/main" id="{7829257C-4BDA-F747-9744-0C8BC8E612E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05" y="2688"/>
              <a:ext cx="381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244" name="Équation" r:id="rId11" imgW="292100" imgH="368300" progId="Equation.3">
                      <p:embed/>
                    </p:oleObj>
                  </mc:Choice>
                  <mc:Fallback>
                    <p:oleObj name="Équation" r:id="rId11" imgW="292100" imgH="368300" progId="Equation.3">
                      <p:embed/>
                      <p:pic>
                        <p:nvPicPr>
                          <p:cNvPr id="32" name="Object 22">
                            <a:extLst>
                              <a:ext uri="{FF2B5EF4-FFF2-40B4-BE49-F238E27FC236}">
                                <a16:creationId xmlns:a16="http://schemas.microsoft.com/office/drawing/2014/main" id="{2F23B62E-D32A-EB44-959A-5BD20291719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05" y="2688"/>
                            <a:ext cx="381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5" name="Rectangle 23">
                <a:extLst>
                  <a:ext uri="{FF2B5EF4-FFF2-40B4-BE49-F238E27FC236}">
                    <a16:creationId xmlns:a16="http://schemas.microsoft.com/office/drawing/2014/main" id="{181C65D6-168B-614F-BC59-6C6ADFDEB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3094"/>
                <a:ext cx="586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41575" tIns="20788" rIns="41575" bIns="20788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S</a:t>
                </a:r>
                <a:endParaRPr lang="fr-FR" sz="2100" baseline="-25000">
                  <a:solidFill>
                    <a:srgbClr val="15C300"/>
                  </a:solidFill>
                  <a:latin typeface="Times New Roman" charset="0"/>
                  <a:cs typeface="+mn-cs"/>
                </a:endParaRPr>
              </a:p>
            </p:txBody>
          </p:sp>
        </p:grpSp>
        <p:sp>
          <p:nvSpPr>
            <p:cNvPr id="74" name="Rectangle 24">
              <a:extLst>
                <a:ext uri="{FF2B5EF4-FFF2-40B4-BE49-F238E27FC236}">
                  <a16:creationId xmlns:a16="http://schemas.microsoft.com/office/drawing/2014/main" id="{AD0F6BB6-5AAB-E44A-AAD0-E103588EA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780" y="4858417"/>
              <a:ext cx="2353273" cy="36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41575" tIns="20788" rIns="41575" bIns="20788">
              <a:spAutoFit/>
            </a:bodyPr>
            <a:lstStyle/>
            <a:p>
              <a:pPr defTabSz="801688">
                <a:defRPr/>
              </a:pPr>
              <a:r>
                <a:rPr lang="fr-FR" sz="2100">
                  <a:solidFill>
                    <a:srgbClr val="996633"/>
                  </a:solidFill>
                  <a:latin typeface="Symbol" charset="0"/>
                  <a:cs typeface="+mn-cs"/>
                </a:rPr>
                <a:t>r (</a:t>
              </a:r>
              <a:r>
                <a:rPr lang="fr-FR" sz="2100">
                  <a:solidFill>
                    <a:srgbClr val="996633"/>
                  </a:solidFill>
                  <a:latin typeface="Times New Roman" charset="0"/>
                  <a:cs typeface="+mn-cs"/>
                </a:rPr>
                <a:t>u + v</a:t>
              </a:r>
              <a:r>
                <a:rPr lang="fr-FR" sz="2100" baseline="30000">
                  <a:solidFill>
                    <a:srgbClr val="996633"/>
                  </a:solidFill>
                  <a:latin typeface="Times New Roman" charset="0"/>
                  <a:cs typeface="+mn-cs"/>
                </a:rPr>
                <a:t>2</a:t>
              </a:r>
              <a:r>
                <a:rPr lang="fr-FR" sz="2100">
                  <a:solidFill>
                    <a:srgbClr val="996633"/>
                  </a:solidFill>
                  <a:latin typeface="Times New Roman" charset="0"/>
                  <a:cs typeface="+mn-cs"/>
                </a:rPr>
                <a:t>/2) </a:t>
              </a:r>
              <a:r>
                <a:rPr lang="fr-FR" sz="2100">
                  <a:latin typeface="Times New Roman" charset="0"/>
                  <a:cs typeface="+mn-cs"/>
                </a:rPr>
                <a:t>(</a:t>
              </a:r>
              <a:r>
                <a:rPr lang="fr-FR" sz="21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100" b="1">
                  <a:latin typeface="Times New Roman" charset="0"/>
                  <a:cs typeface="+mn-cs"/>
                </a:rPr>
                <a:t>.</a:t>
              </a:r>
              <a:r>
                <a:rPr lang="fr-FR" sz="21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n</a:t>
              </a:r>
              <a:r>
                <a:rPr lang="fr-FR" sz="2100" b="1">
                  <a:latin typeface="Times New Roman" charset="0"/>
                  <a:cs typeface="+mn-cs"/>
                </a:rPr>
                <a:t>)</a:t>
              </a:r>
              <a:r>
                <a:rPr lang="fr-FR" sz="21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 </a:t>
              </a:r>
              <a:r>
                <a:rPr lang="fr-FR" sz="2100">
                  <a:solidFill>
                    <a:srgbClr val="FF00FF"/>
                  </a:solidFill>
                  <a:latin typeface="Times New Roman" charset="0"/>
                  <a:cs typeface="+mn-cs"/>
                </a:rPr>
                <a:t>dS</a:t>
              </a:r>
              <a:r>
                <a:rPr lang="fr-FR" sz="2100">
                  <a:latin typeface="Times New Roman" charset="0"/>
                  <a:cs typeface="+mn-cs"/>
                </a:rPr>
                <a:t> </a:t>
              </a:r>
            </a:p>
          </p:txBody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CB8C5FB8-2D8C-D242-8AE0-E8C3BC45E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16" y="4750451"/>
              <a:ext cx="599131" cy="472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41575" tIns="20788" rIns="41575" bIns="20788">
              <a:spAutoFit/>
            </a:bodyPr>
            <a:lstStyle/>
            <a:p>
              <a:pPr defTabSz="801688">
                <a:defRPr/>
              </a:pPr>
              <a:r>
                <a:rPr lang="fr-FR" sz="2100">
                  <a:latin typeface="Times New Roman" charset="0"/>
                  <a:cs typeface="+mn-cs"/>
                </a:rPr>
                <a:t>= </a:t>
              </a:r>
              <a:r>
                <a:rPr lang="fr-FR" sz="2800" b="1">
                  <a:latin typeface="Symbol" pitchFamily="2" charset="2"/>
                  <a:cs typeface="+mn-cs"/>
                </a:rPr>
                <a:t>-</a:t>
              </a:r>
              <a:endParaRPr lang="fr-FR" sz="2100">
                <a:solidFill>
                  <a:srgbClr val="FF8000"/>
                </a:solidFill>
                <a:latin typeface="Symbol" pitchFamily="2" charset="2"/>
                <a:cs typeface="+mn-cs"/>
              </a:endParaRPr>
            </a:p>
          </p:txBody>
        </p:sp>
        <p:grpSp>
          <p:nvGrpSpPr>
            <p:cNvPr id="76" name="Group 26">
              <a:extLst>
                <a:ext uri="{FF2B5EF4-FFF2-40B4-BE49-F238E27FC236}">
                  <a16:creationId xmlns:a16="http://schemas.microsoft.com/office/drawing/2014/main" id="{A9EA69A9-EE08-EC41-83AA-17ABB254FC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1060" y="4632409"/>
              <a:ext cx="1675672" cy="829176"/>
              <a:chOff x="1238" y="2640"/>
              <a:chExt cx="1234" cy="576"/>
            </a:xfrm>
          </p:grpSpPr>
          <p:graphicFrame>
            <p:nvGraphicFramePr>
              <p:cNvPr id="82" name="Object 27">
                <a:extLst>
                  <a:ext uri="{FF2B5EF4-FFF2-40B4-BE49-F238E27FC236}">
                    <a16:creationId xmlns:a16="http://schemas.microsoft.com/office/drawing/2014/main" id="{E948BCCB-4D51-FF42-88AE-C0FD3A45A8F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38" y="2640"/>
              <a:ext cx="1234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245" name="Équation" r:id="rId13" imgW="774700" imgH="368300" progId="Equation.3">
                      <p:embed/>
                    </p:oleObj>
                  </mc:Choice>
                  <mc:Fallback>
                    <p:oleObj name="Équation" r:id="rId13" imgW="774700" imgH="368300" progId="Equation.3">
                      <p:embed/>
                      <p:pic>
                        <p:nvPicPr>
                          <p:cNvPr id="30" name="Object 27">
                            <a:extLst>
                              <a:ext uri="{FF2B5EF4-FFF2-40B4-BE49-F238E27FC236}">
                                <a16:creationId xmlns:a16="http://schemas.microsoft.com/office/drawing/2014/main" id="{B67861B2-71E7-FB4C-A7BF-261D02F5F8D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38" y="2640"/>
                            <a:ext cx="1234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3" name="Text Box 28">
                <a:extLst>
                  <a:ext uri="{FF2B5EF4-FFF2-40B4-BE49-F238E27FC236}">
                    <a16:creationId xmlns:a16="http://schemas.microsoft.com/office/drawing/2014/main" id="{091EA010-8467-3B46-AA95-7A9312E20C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2" y="2640"/>
                <a:ext cx="63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41575" tIns="20788" rIns="41575" bIns="20788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(U+K)</a:t>
                </a:r>
              </a:p>
            </p:txBody>
          </p:sp>
        </p:grpSp>
        <p:sp>
          <p:nvSpPr>
            <p:cNvPr id="77" name="Rectangle 29">
              <a:extLst>
                <a:ext uri="{FF2B5EF4-FFF2-40B4-BE49-F238E27FC236}">
                  <a16:creationId xmlns:a16="http://schemas.microsoft.com/office/drawing/2014/main" id="{04344406-0FC1-A242-80C0-8DB6F2AAF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7318" y="4858417"/>
              <a:ext cx="1815538" cy="36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41575" tIns="20788" rIns="41575" bIns="20788">
              <a:spAutoFit/>
            </a:bodyPr>
            <a:lstStyle/>
            <a:p>
              <a:pPr defTabSz="801688">
                <a:defRPr/>
              </a:pPr>
              <a:r>
                <a:rPr lang="fr-FR" sz="2100">
                  <a:solidFill>
                    <a:srgbClr val="996633"/>
                  </a:solidFill>
                  <a:latin typeface="Symbol" charset="0"/>
                  <a:cs typeface="+mn-cs"/>
                </a:rPr>
                <a:t>r (</a:t>
              </a:r>
              <a:r>
                <a:rPr lang="fr-FR" sz="2100">
                  <a:solidFill>
                    <a:srgbClr val="996633"/>
                  </a:solidFill>
                  <a:latin typeface="Times New Roman" charset="0"/>
                  <a:cs typeface="+mn-cs"/>
                </a:rPr>
                <a:t>u + v</a:t>
              </a:r>
              <a:r>
                <a:rPr lang="fr-FR" sz="2100" baseline="30000">
                  <a:solidFill>
                    <a:srgbClr val="996633"/>
                  </a:solidFill>
                  <a:latin typeface="Times New Roman" charset="0"/>
                  <a:cs typeface="+mn-cs"/>
                </a:rPr>
                <a:t>2</a:t>
              </a:r>
              <a:r>
                <a:rPr lang="fr-FR" sz="2100">
                  <a:solidFill>
                    <a:srgbClr val="996633"/>
                  </a:solidFill>
                  <a:latin typeface="Times New Roman" charset="0"/>
                  <a:cs typeface="+mn-cs"/>
                </a:rPr>
                <a:t>/2)</a:t>
              </a:r>
              <a:r>
                <a:rPr lang="fr-FR" sz="2100">
                  <a:solidFill>
                    <a:srgbClr val="996633"/>
                  </a:solidFill>
                  <a:latin typeface="Symbol" charset="0"/>
                  <a:cs typeface="+mn-cs"/>
                </a:rPr>
                <a:t> </a:t>
              </a:r>
              <a:r>
                <a:rPr lang="fr-FR" sz="2100">
                  <a:latin typeface="Times New Roman" charset="0"/>
                  <a:cs typeface="+mn-cs"/>
                </a:rPr>
                <a:t>dV </a:t>
              </a:r>
            </a:p>
          </p:txBody>
        </p:sp>
        <p:grpSp>
          <p:nvGrpSpPr>
            <p:cNvPr id="78" name="Group 30">
              <a:extLst>
                <a:ext uri="{FF2B5EF4-FFF2-40B4-BE49-F238E27FC236}">
                  <a16:creationId xmlns:a16="http://schemas.microsoft.com/office/drawing/2014/main" id="{E670D716-B4A2-684E-B8E9-AEEACACEEE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4637" y="4701507"/>
              <a:ext cx="768582" cy="1036470"/>
              <a:chOff x="1971" y="2688"/>
              <a:chExt cx="566" cy="720"/>
            </a:xfrm>
          </p:grpSpPr>
          <p:graphicFrame>
            <p:nvGraphicFramePr>
              <p:cNvPr id="80" name="Object 31">
                <a:extLst>
                  <a:ext uri="{FF2B5EF4-FFF2-40B4-BE49-F238E27FC236}">
                    <a16:creationId xmlns:a16="http://schemas.microsoft.com/office/drawing/2014/main" id="{403A017E-51D5-5340-A67C-E8151905F0D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71" y="2688"/>
              <a:ext cx="566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246" name="Équation" r:id="rId15" imgW="355600" imgH="368300" progId="Equation.3">
                      <p:embed/>
                    </p:oleObj>
                  </mc:Choice>
                  <mc:Fallback>
                    <p:oleObj name="Équation" r:id="rId15" imgW="355600" imgH="368300" progId="Equation.3">
                      <p:embed/>
                      <p:pic>
                        <p:nvPicPr>
                          <p:cNvPr id="28" name="Object 31">
                            <a:extLst>
                              <a:ext uri="{FF2B5EF4-FFF2-40B4-BE49-F238E27FC236}">
                                <a16:creationId xmlns:a16="http://schemas.microsoft.com/office/drawing/2014/main" id="{6BC2A9BC-DA54-8F4B-9600-4F8077B74D2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71" y="2688"/>
                            <a:ext cx="566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1" name="Text Box 32">
                <a:extLst>
                  <a:ext uri="{FF2B5EF4-FFF2-40B4-BE49-F238E27FC236}">
                    <a16:creationId xmlns:a16="http://schemas.microsoft.com/office/drawing/2014/main" id="{1A5DECDB-E35E-FE4E-8BA7-465459A812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" y="3120"/>
                <a:ext cx="25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41575" tIns="20788" rIns="41575" bIns="20788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V</a:t>
                </a:r>
              </a:p>
            </p:txBody>
          </p:sp>
        </p:grpSp>
        <p:graphicFrame>
          <p:nvGraphicFramePr>
            <p:cNvPr id="79" name="Object 33">
              <a:extLst>
                <a:ext uri="{FF2B5EF4-FFF2-40B4-BE49-F238E27FC236}">
                  <a16:creationId xmlns:a16="http://schemas.microsoft.com/office/drawing/2014/main" id="{E0E666D7-5C81-F049-AEE6-76303F789DA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6041999"/>
                </p:ext>
              </p:extLst>
            </p:nvPr>
          </p:nvGraphicFramePr>
          <p:xfrm>
            <a:off x="7254620" y="4839703"/>
            <a:ext cx="957333" cy="377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47" name="Équation" r:id="rId17" imgW="546100" imgH="203200" progId="Equation.3">
                    <p:embed/>
                  </p:oleObj>
                </mc:Choice>
                <mc:Fallback>
                  <p:oleObj name="Équation" r:id="rId17" imgW="546100" imgH="203200" progId="Equation.3">
                    <p:embed/>
                    <p:pic>
                      <p:nvPicPr>
                        <p:cNvPr id="27" name="Object 33">
                          <a:extLst>
                            <a:ext uri="{FF2B5EF4-FFF2-40B4-BE49-F238E27FC236}">
                              <a16:creationId xmlns:a16="http://schemas.microsoft.com/office/drawing/2014/main" id="{439AAF51-3EC1-314B-B9AC-65EE6A2E684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54620" y="4839703"/>
                          <a:ext cx="957333" cy="377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6" name="Rectangle 38">
            <a:extLst>
              <a:ext uri="{FF2B5EF4-FFF2-40B4-BE49-F238E27FC236}">
                <a16:creationId xmlns:a16="http://schemas.microsoft.com/office/drawing/2014/main" id="{322C909F-B151-B14A-9745-C58F36F96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25" y="5806505"/>
            <a:ext cx="1841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7" name="Rectangle 35">
            <a:extLst>
              <a:ext uri="{FF2B5EF4-FFF2-40B4-BE49-F238E27FC236}">
                <a16:creationId xmlns:a16="http://schemas.microsoft.com/office/drawing/2014/main" id="{C1BA2AB3-74E4-2141-81D7-12F46E61D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9050" y="3983425"/>
            <a:ext cx="730097" cy="682179"/>
          </a:xfrm>
          <a:prstGeom prst="rect">
            <a:avLst/>
          </a:prstGeom>
          <a:solidFill>
            <a:srgbClr val="FF0000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0184" tIns="40092" rIns="80184" bIns="4009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8" name="Rectangle 36">
            <a:extLst>
              <a:ext uri="{FF2B5EF4-FFF2-40B4-BE49-F238E27FC236}">
                <a16:creationId xmlns:a16="http://schemas.microsoft.com/office/drawing/2014/main" id="{28C4D346-BB45-D040-8AEC-AD5D8166F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2038" y="5421587"/>
            <a:ext cx="381000" cy="760078"/>
          </a:xfrm>
          <a:prstGeom prst="rect">
            <a:avLst/>
          </a:prstGeom>
          <a:solidFill>
            <a:srgbClr val="FF0000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0184" tIns="40092" rIns="80184" bIns="40092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9" name="Rectangle 39">
            <a:extLst>
              <a:ext uri="{FF2B5EF4-FFF2-40B4-BE49-F238E27FC236}">
                <a16:creationId xmlns:a16="http://schemas.microsoft.com/office/drawing/2014/main" id="{8D8930A6-D4AD-EB48-B4FB-E2975DF01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556" y="3018909"/>
            <a:ext cx="362114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fr-FR" dirty="0">
                <a:cs typeface="+mn-cs"/>
              </a:rPr>
              <a:t> les forces extérieures et leurs puissances</a:t>
            </a:r>
          </a:p>
          <a:p>
            <a:pPr>
              <a:buFontTx/>
              <a:buChar char="•"/>
              <a:defRPr/>
            </a:pPr>
            <a:r>
              <a:rPr lang="fr-FR" dirty="0"/>
              <a:t> la puissance calorifique échangée</a:t>
            </a:r>
            <a:endParaRPr lang="fr-FR" dirty="0">
              <a:cs typeface="+mn-cs"/>
            </a:endParaRPr>
          </a:p>
        </p:txBody>
      </p:sp>
      <p:sp>
        <p:nvSpPr>
          <p:cNvPr id="90" name="Rectangle 41">
            <a:extLst>
              <a:ext uri="{FF2B5EF4-FFF2-40B4-BE49-F238E27FC236}">
                <a16:creationId xmlns:a16="http://schemas.microsoft.com/office/drawing/2014/main" id="{BB6044A8-DE9F-F04C-A4DA-3639AFE44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421587"/>
            <a:ext cx="381000" cy="760078"/>
          </a:xfrm>
          <a:prstGeom prst="rect">
            <a:avLst/>
          </a:prstGeom>
          <a:solidFill>
            <a:srgbClr val="00B050">
              <a:alpha val="3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91" name="Grouper 5">
            <a:extLst>
              <a:ext uri="{FF2B5EF4-FFF2-40B4-BE49-F238E27FC236}">
                <a16:creationId xmlns:a16="http://schemas.microsoft.com/office/drawing/2014/main" id="{FCE44B59-0A98-0D4A-A35F-D7678AA48968}"/>
              </a:ext>
            </a:extLst>
          </p:cNvPr>
          <p:cNvGrpSpPr/>
          <p:nvPr/>
        </p:nvGrpSpPr>
        <p:grpSpPr>
          <a:xfrm>
            <a:off x="638067" y="2288901"/>
            <a:ext cx="3852863" cy="1233487"/>
            <a:chOff x="2804839" y="3637831"/>
            <a:chExt cx="3852863" cy="1233487"/>
          </a:xfrm>
        </p:grpSpPr>
        <p:graphicFrame>
          <p:nvGraphicFramePr>
            <p:cNvPr id="92" name="Object 4">
              <a:extLst>
                <a:ext uri="{FF2B5EF4-FFF2-40B4-BE49-F238E27FC236}">
                  <a16:creationId xmlns:a16="http://schemas.microsoft.com/office/drawing/2014/main" id="{786E662C-3C11-984A-B7FB-93E0D3791E4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7593847"/>
                </p:ext>
              </p:extLst>
            </p:nvPr>
          </p:nvGraphicFramePr>
          <p:xfrm>
            <a:off x="4417739" y="3637831"/>
            <a:ext cx="171450" cy="57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48" name="Équation" r:id="rId19" imgW="190500" imgH="63500" progId="Equation.3">
                    <p:embed/>
                  </p:oleObj>
                </mc:Choice>
                <mc:Fallback>
                  <p:oleObj name="Équation" r:id="rId19" imgW="190500" imgH="63500" progId="Equation.3">
                    <p:embed/>
                    <p:pic>
                      <p:nvPicPr>
                        <p:cNvPr id="40" name="Object 4">
                          <a:extLst>
                            <a:ext uri="{FF2B5EF4-FFF2-40B4-BE49-F238E27FC236}">
                              <a16:creationId xmlns:a16="http://schemas.microsoft.com/office/drawing/2014/main" id="{FE8D1E77-F366-FA44-A96A-502BA3C49C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7739" y="3637831"/>
                          <a:ext cx="171450" cy="57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3" name="Text Box 6">
              <a:extLst>
                <a:ext uri="{FF2B5EF4-FFF2-40B4-BE49-F238E27FC236}">
                  <a16:creationId xmlns:a16="http://schemas.microsoft.com/office/drawing/2014/main" id="{BBC94A6A-D906-2B4F-8FDF-6DB3DB0D67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8301" y="3792074"/>
              <a:ext cx="309563" cy="35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36457" tIns="18229" rIns="36457" bIns="182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100">
                  <a:solidFill>
                    <a:srgbClr val="996633"/>
                  </a:solidFill>
                  <a:latin typeface="Times New Roman" charset="0"/>
                  <a:cs typeface="+mn-cs"/>
                </a:rPr>
                <a:t>M</a:t>
              </a:r>
            </a:p>
          </p:txBody>
        </p:sp>
        <p:grpSp>
          <p:nvGrpSpPr>
            <p:cNvPr id="94" name="Group 9">
              <a:extLst>
                <a:ext uri="{FF2B5EF4-FFF2-40B4-BE49-F238E27FC236}">
                  <a16:creationId xmlns:a16="http://schemas.microsoft.com/office/drawing/2014/main" id="{599D758A-BF55-B24E-A2CE-1EA53A1970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47989" y="3836268"/>
              <a:ext cx="1509713" cy="1035050"/>
              <a:chOff x="5086" y="3722"/>
              <a:chExt cx="1112" cy="720"/>
            </a:xfrm>
          </p:grpSpPr>
          <p:graphicFrame>
            <p:nvGraphicFramePr>
              <p:cNvPr id="100" name="Object 10">
                <a:extLst>
                  <a:ext uri="{FF2B5EF4-FFF2-40B4-BE49-F238E27FC236}">
                    <a16:creationId xmlns:a16="http://schemas.microsoft.com/office/drawing/2014/main" id="{A1F99F35-FD9D-254A-9C02-E4A174EB394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82206844"/>
                  </p:ext>
                </p:extLst>
              </p:nvPr>
            </p:nvGraphicFramePr>
            <p:xfrm>
              <a:off x="5238" y="3722"/>
              <a:ext cx="381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249" name="Équation" r:id="rId21" imgW="292100" imgH="368300" progId="Equation.3">
                      <p:embed/>
                    </p:oleObj>
                  </mc:Choice>
                  <mc:Fallback>
                    <p:oleObj name="Équation" r:id="rId21" imgW="292100" imgH="368300" progId="Equation.3">
                      <p:embed/>
                      <p:pic>
                        <p:nvPicPr>
                          <p:cNvPr id="48" name="Object 10">
                            <a:extLst>
                              <a:ext uri="{FF2B5EF4-FFF2-40B4-BE49-F238E27FC236}">
                                <a16:creationId xmlns:a16="http://schemas.microsoft.com/office/drawing/2014/main" id="{E62E23F0-65F2-C44F-8F19-4CD61E0FF25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38" y="3722"/>
                            <a:ext cx="381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1" name="Rectangle 11">
                <a:extLst>
                  <a:ext uri="{FF2B5EF4-FFF2-40B4-BE49-F238E27FC236}">
                    <a16:creationId xmlns:a16="http://schemas.microsoft.com/office/drawing/2014/main" id="{9204A304-FE80-324A-9895-4B036387AB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1" y="4128"/>
                <a:ext cx="162" cy="2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S</a:t>
                </a:r>
                <a:endParaRPr lang="fr-FR" sz="2100" baseline="-25000">
                  <a:solidFill>
                    <a:srgbClr val="15C3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02" name="Rectangle 12">
                <a:extLst>
                  <a:ext uri="{FF2B5EF4-FFF2-40B4-BE49-F238E27FC236}">
                    <a16:creationId xmlns:a16="http://schemas.microsoft.com/office/drawing/2014/main" id="{0ED30FB4-496E-1A48-9C54-B7C3BC6D5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9" y="3834"/>
                <a:ext cx="76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996633"/>
                    </a:solidFill>
                    <a:latin typeface="Symbol" charset="0"/>
                    <a:cs typeface="+mn-cs"/>
                  </a:rPr>
                  <a:t> r</a:t>
                </a:r>
                <a:r>
                  <a:rPr lang="fr-FR" sz="21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fr-FR" sz="21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100" b="1">
                    <a:latin typeface="Times New Roman" charset="0"/>
                    <a:cs typeface="+mn-cs"/>
                  </a:rPr>
                  <a:t>.</a:t>
                </a:r>
                <a:r>
                  <a:rPr lang="fr-FR" sz="2100" b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n </a:t>
                </a:r>
                <a:r>
                  <a:rPr lang="fr-FR" sz="2100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dS</a:t>
                </a:r>
                <a:r>
                  <a:rPr lang="fr-FR" sz="2100">
                    <a:latin typeface="Times New Roman" charset="0"/>
                    <a:cs typeface="+mn-cs"/>
                  </a:rPr>
                  <a:t> </a:t>
                </a:r>
              </a:p>
            </p:txBody>
          </p:sp>
          <p:sp>
            <p:nvSpPr>
              <p:cNvPr id="103" name="Rectangle 13">
                <a:extLst>
                  <a:ext uri="{FF2B5EF4-FFF2-40B4-BE49-F238E27FC236}">
                    <a16:creationId xmlns:a16="http://schemas.microsoft.com/office/drawing/2014/main" id="{EA9A4BE1-733C-B640-8D34-A18FB52ED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6" y="3813"/>
                <a:ext cx="196" cy="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/>
              <a:p>
                <a:pPr defTabSz="801688">
                  <a:defRPr/>
                </a:pPr>
                <a:r>
                  <a:rPr lang="fr-FR" sz="2800" b="1">
                    <a:latin typeface="Symbol" charset="2"/>
                    <a:cs typeface="Symbol" charset="2"/>
                  </a:rPr>
                  <a:t>-</a:t>
                </a:r>
                <a:endParaRPr lang="fr-FR" sz="2100">
                  <a:solidFill>
                    <a:srgbClr val="FF8000"/>
                  </a:solidFill>
                  <a:latin typeface="Symbol" charset="2"/>
                  <a:cs typeface="Symbol" charset="2"/>
                </a:endParaRPr>
              </a:p>
            </p:txBody>
          </p:sp>
        </p:grpSp>
        <p:graphicFrame>
          <p:nvGraphicFramePr>
            <p:cNvPr id="95" name="Object 14">
              <a:extLst>
                <a:ext uri="{FF2B5EF4-FFF2-40B4-BE49-F238E27FC236}">
                  <a16:creationId xmlns:a16="http://schemas.microsoft.com/office/drawing/2014/main" id="{F6260A8D-4E35-8047-A7E9-58114478C06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0504952"/>
                </p:ext>
              </p:extLst>
            </p:nvPr>
          </p:nvGraphicFramePr>
          <p:xfrm>
            <a:off x="2804839" y="3766418"/>
            <a:ext cx="1123950" cy="828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50" name="Équation" r:id="rId23" imgW="520700" imgH="368300" progId="Equation.3">
                    <p:embed/>
                  </p:oleObj>
                </mc:Choice>
                <mc:Fallback>
                  <p:oleObj name="Équation" r:id="rId23" imgW="520700" imgH="368300" progId="Equation.3">
                    <p:embed/>
                    <p:pic>
                      <p:nvPicPr>
                        <p:cNvPr id="43" name="Object 14">
                          <a:extLst>
                            <a:ext uri="{FF2B5EF4-FFF2-40B4-BE49-F238E27FC236}">
                              <a16:creationId xmlns:a16="http://schemas.microsoft.com/office/drawing/2014/main" id="{BBAF051E-1689-9A4D-8D83-1E7056C3BF2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4839" y="3766418"/>
                          <a:ext cx="1123950" cy="828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6" name="Group 15">
              <a:extLst>
                <a:ext uri="{FF2B5EF4-FFF2-40B4-BE49-F238E27FC236}">
                  <a16:creationId xmlns:a16="http://schemas.microsoft.com/office/drawing/2014/main" id="{57EFE966-3FA9-884D-91BA-D993C377C8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9576" y="3836268"/>
              <a:ext cx="1285875" cy="1035050"/>
              <a:chOff x="1258" y="1728"/>
              <a:chExt cx="947" cy="720"/>
            </a:xfrm>
          </p:grpSpPr>
          <p:graphicFrame>
            <p:nvGraphicFramePr>
              <p:cNvPr id="97" name="Object 16">
                <a:extLst>
                  <a:ext uri="{FF2B5EF4-FFF2-40B4-BE49-F238E27FC236}">
                    <a16:creationId xmlns:a16="http://schemas.microsoft.com/office/drawing/2014/main" id="{84BCCE31-09CB-6E49-815A-731EBCBDF86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65545603"/>
                  </p:ext>
                </p:extLst>
              </p:nvPr>
            </p:nvGraphicFramePr>
            <p:xfrm>
              <a:off x="1258" y="1728"/>
              <a:ext cx="566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251" name="Équation" r:id="rId25" imgW="355600" imgH="368300" progId="Equation.3">
                      <p:embed/>
                    </p:oleObj>
                  </mc:Choice>
                  <mc:Fallback>
                    <p:oleObj name="Équation" r:id="rId25" imgW="355600" imgH="368300" progId="Equation.3">
                      <p:embed/>
                      <p:pic>
                        <p:nvPicPr>
                          <p:cNvPr id="45" name="Object 16">
                            <a:extLst>
                              <a:ext uri="{FF2B5EF4-FFF2-40B4-BE49-F238E27FC236}">
                                <a16:creationId xmlns:a16="http://schemas.microsoft.com/office/drawing/2014/main" id="{9F36E5DF-941E-4249-894B-67ADD1FC402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58" y="1728"/>
                            <a:ext cx="566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8" name="Rectangle 17">
                <a:extLst>
                  <a:ext uri="{FF2B5EF4-FFF2-40B4-BE49-F238E27FC236}">
                    <a16:creationId xmlns:a16="http://schemas.microsoft.com/office/drawing/2014/main" id="{B9241D2F-C174-654F-A9F1-D74771C71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840"/>
                <a:ext cx="621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/>
              <a:p>
                <a:pPr defTabSz="801688">
                  <a:defRPr/>
                </a:pPr>
                <a:r>
                  <a:rPr lang="fr-FR" sz="2100">
                    <a:solidFill>
                      <a:srgbClr val="996633"/>
                    </a:solidFill>
                    <a:latin typeface="Symbol" charset="0"/>
                    <a:cs typeface="+mn-cs"/>
                  </a:rPr>
                  <a:t> r </a:t>
                </a:r>
                <a:r>
                  <a:rPr lang="fr-FR" sz="2100">
                    <a:latin typeface="Times New Roman" charset="0"/>
                    <a:cs typeface="+mn-cs"/>
                  </a:rPr>
                  <a:t>dV= </a:t>
                </a:r>
              </a:p>
            </p:txBody>
          </p:sp>
          <p:sp>
            <p:nvSpPr>
              <p:cNvPr id="99" name="Text Box 18">
                <a:extLst>
                  <a:ext uri="{FF2B5EF4-FFF2-40B4-BE49-F238E27FC236}">
                    <a16:creationId xmlns:a16="http://schemas.microsoft.com/office/drawing/2014/main" id="{DD710D7C-8B0A-2D45-AF62-2129EF0416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5" y="2160"/>
                <a:ext cx="195" cy="2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100">
                    <a:latin typeface="Times New Roman" charset="0"/>
                    <a:cs typeface="+mn-cs"/>
                  </a:rPr>
                  <a:t>V</a:t>
                </a:r>
              </a:p>
            </p:txBody>
          </p:sp>
        </p:grpSp>
      </p:grpSp>
      <p:sp>
        <p:nvSpPr>
          <p:cNvPr id="104" name="Text Box 3">
            <a:extLst>
              <a:ext uri="{FF2B5EF4-FFF2-40B4-BE49-F238E27FC236}">
                <a16:creationId xmlns:a16="http://schemas.microsoft.com/office/drawing/2014/main" id="{DC00273D-DF92-B54C-BD9C-EAD124DC4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8859" y="2253638"/>
            <a:ext cx="1794378" cy="47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/>
          <a:p>
            <a:pPr>
              <a:defRPr/>
            </a:pPr>
            <a:r>
              <a:rPr lang="fr-FR" sz="2400">
                <a:solidFill>
                  <a:srgbClr val="FFFFFF"/>
                </a:solidFill>
                <a:cs typeface="+mn-cs"/>
              </a:rPr>
              <a:t>Il manque :</a:t>
            </a: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A05ABBE8-BB05-714A-A073-17CD1F2736A0}"/>
              </a:ext>
            </a:extLst>
          </p:cNvPr>
          <p:cNvSpPr txBox="1"/>
          <p:nvPr/>
        </p:nvSpPr>
        <p:spPr>
          <a:xfrm>
            <a:off x="4611991" y="2497819"/>
            <a:ext cx="11489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Prête à </a:t>
            </a:r>
            <a:br>
              <a:rPr lang="fr-FR"/>
            </a:br>
            <a:r>
              <a:rPr lang="fr-FR"/>
              <a:t>l’emploi</a:t>
            </a:r>
          </a:p>
        </p:txBody>
      </p:sp>
    </p:spTree>
    <p:extLst>
      <p:ext uri="{BB962C8B-B14F-4D97-AF65-F5344CB8AC3E}">
        <p14:creationId xmlns:p14="http://schemas.microsoft.com/office/powerpoint/2010/main" val="34285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87" grpId="0" animBg="1"/>
      <p:bldP spid="88" grpId="0" animBg="1"/>
      <p:bldP spid="89" grpId="0" uiExpand="1" build="p" animBg="1"/>
      <p:bldP spid="90" grpId="0" animBg="1"/>
      <p:bldP spid="10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30238" y="3916363"/>
            <a:ext cx="9523412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fr-FR" sz="2300">
                <a:latin typeface="Chalkboard" charset="0"/>
                <a:cs typeface="+mn-cs"/>
              </a:rPr>
              <a:t> Modèle de fluide </a:t>
            </a:r>
            <a:r>
              <a:rPr lang="fr-FR" sz="2300">
                <a:solidFill>
                  <a:schemeClr val="tx2"/>
                </a:solidFill>
                <a:latin typeface="Chalkboard" charset="0"/>
                <a:cs typeface="+mn-cs"/>
              </a:rPr>
              <a:t>incompressible</a:t>
            </a:r>
            <a:r>
              <a:rPr lang="fr-FR" sz="2300">
                <a:latin typeface="Chalkboard" charset="0"/>
                <a:cs typeface="+mn-cs"/>
              </a:rPr>
              <a:t> : 	masse volumique constante</a:t>
            </a:r>
          </a:p>
          <a:p>
            <a:pPr>
              <a:buFontTx/>
              <a:buChar char="•"/>
              <a:defRPr/>
            </a:pPr>
            <a:r>
              <a:rPr lang="fr-FR" sz="2300">
                <a:latin typeface="Chalkboard" charset="0"/>
                <a:cs typeface="+mn-cs"/>
              </a:rPr>
              <a:t> Modèle de fluide </a:t>
            </a:r>
            <a:r>
              <a:rPr lang="fr-FR" sz="2300">
                <a:solidFill>
                  <a:schemeClr val="hlink"/>
                </a:solidFill>
                <a:latin typeface="Chalkboard" charset="0"/>
                <a:cs typeface="+mn-cs"/>
              </a:rPr>
              <a:t>parfait</a:t>
            </a:r>
            <a:r>
              <a:rPr lang="fr-FR" sz="2300">
                <a:latin typeface="Chalkboard" charset="0"/>
                <a:cs typeface="+mn-cs"/>
              </a:rPr>
              <a:t>	: 		frottement visqueux négligés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314450" y="1681163"/>
            <a:ext cx="8062913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50" tIns="45725" rIns="91450" bIns="45725">
            <a:spAutoFit/>
          </a:bodyPr>
          <a:lstStyle/>
          <a:p>
            <a:pPr algn="ctr">
              <a:defRPr/>
            </a:pPr>
            <a:r>
              <a:rPr lang="fr-FR" sz="2700">
                <a:cs typeface="+mn-cs"/>
              </a:rPr>
              <a:t>Ces </a:t>
            </a:r>
            <a:r>
              <a:rPr lang="fr-FR" sz="2700" b="1">
                <a:cs typeface="+mn-cs"/>
              </a:rPr>
              <a:t>équations</a:t>
            </a:r>
            <a:r>
              <a:rPr lang="fr-FR" sz="2700">
                <a:cs typeface="+mn-cs"/>
              </a:rPr>
              <a:t> sont des EDP </a:t>
            </a:r>
            <a:r>
              <a:rPr lang="fr-FR" sz="2700" b="1">
                <a:cs typeface="+mn-cs"/>
              </a:rPr>
              <a:t>très complexes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708150" y="2570163"/>
            <a:ext cx="7275513" cy="9588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/>
          <a:p>
            <a:pPr algn="ctr">
              <a:defRPr/>
            </a:pPr>
            <a:r>
              <a:rPr lang="fr-FR" sz="2700">
                <a:solidFill>
                  <a:schemeClr val="bg1"/>
                </a:solidFill>
                <a:cs typeface="+mn-cs"/>
              </a:rPr>
              <a:t>On cherche donc des </a:t>
            </a:r>
            <a:r>
              <a:rPr lang="fr-FR" sz="2700" b="1">
                <a:solidFill>
                  <a:schemeClr val="bg1"/>
                </a:solidFill>
                <a:cs typeface="+mn-cs"/>
              </a:rPr>
              <a:t>approximations</a:t>
            </a:r>
            <a:r>
              <a:rPr lang="fr-FR" sz="2700">
                <a:solidFill>
                  <a:schemeClr val="bg1"/>
                </a:solidFill>
                <a:cs typeface="+mn-cs"/>
              </a:rPr>
              <a:t> à l</a:t>
            </a:r>
            <a:r>
              <a:rPr lang="ja-JP" altLang="fr-FR" sz="2700">
                <a:solidFill>
                  <a:schemeClr val="bg1"/>
                </a:solidFill>
                <a:latin typeface="Arial"/>
                <a:cs typeface="+mn-cs"/>
              </a:rPr>
              <a:t>’</a:t>
            </a:r>
            <a:r>
              <a:rPr lang="fr-FR" sz="2700">
                <a:solidFill>
                  <a:schemeClr val="bg1"/>
                </a:solidFill>
                <a:cs typeface="+mn-cs"/>
              </a:rPr>
              <a:t>aide </a:t>
            </a:r>
            <a:br>
              <a:rPr lang="fr-FR" sz="2700">
                <a:solidFill>
                  <a:schemeClr val="bg1"/>
                </a:solidFill>
                <a:cs typeface="+mn-cs"/>
              </a:rPr>
            </a:br>
            <a:r>
              <a:rPr lang="fr-FR" sz="2700" b="1">
                <a:solidFill>
                  <a:schemeClr val="bg1"/>
                </a:solidFill>
                <a:cs typeface="+mn-cs"/>
              </a:rPr>
              <a:t>d</a:t>
            </a:r>
            <a:r>
              <a:rPr lang="ja-JP" altLang="fr-FR" sz="2700" b="1">
                <a:solidFill>
                  <a:schemeClr val="bg1"/>
                </a:solidFill>
                <a:latin typeface="Arial"/>
                <a:cs typeface="+mn-cs"/>
              </a:rPr>
              <a:t>’</a:t>
            </a:r>
            <a:r>
              <a:rPr lang="fr-FR" sz="2700" b="1">
                <a:solidFill>
                  <a:schemeClr val="bg1"/>
                </a:solidFill>
                <a:cs typeface="+mn-cs"/>
              </a:rPr>
              <a:t>hypothèses supplémentaires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1037560" y="5364163"/>
            <a:ext cx="8623043" cy="50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/>
          <a:p>
            <a:pPr algn="ctr">
              <a:defRPr/>
            </a:pPr>
            <a:r>
              <a:rPr lang="fr-FR" sz="2700">
                <a:cs typeface="+mn-cs"/>
              </a:rPr>
              <a:t>Dans les TDs à suivre, on utilisera en général les deux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3163576" y="6218238"/>
            <a:ext cx="3993185" cy="936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/>
          <a:p>
            <a:pPr algn="ctr" defTabSz="1042988">
              <a:defRPr/>
            </a:pPr>
            <a:r>
              <a:rPr lang="fr-FR" sz="2700">
                <a:solidFill>
                  <a:schemeClr val="folHlink"/>
                </a:solidFill>
                <a:cs typeface="+mn-cs"/>
              </a:rPr>
              <a:t>On parlera de la validité</a:t>
            </a:r>
            <a:br>
              <a:rPr lang="fr-FR" sz="2700">
                <a:solidFill>
                  <a:schemeClr val="folHlink"/>
                </a:solidFill>
                <a:cs typeface="+mn-cs"/>
              </a:rPr>
            </a:br>
            <a:r>
              <a:rPr lang="fr-FR" sz="2700">
                <a:solidFill>
                  <a:schemeClr val="folHlink"/>
                </a:solidFill>
                <a:cs typeface="+mn-cs"/>
              </a:rPr>
              <a:t>de ces modèles ...</a:t>
            </a:r>
          </a:p>
        </p:txBody>
      </p:sp>
      <p:sp>
        <p:nvSpPr>
          <p:cNvPr id="1434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>
              <a:defRPr/>
            </a:pPr>
            <a:r>
              <a:rPr lang="fr-FR">
                <a:cs typeface="+mj-cs"/>
              </a:rPr>
              <a:t>Des modèles pour simplifier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  <p:bldP spid="14341" grpId="0" animBg="1"/>
      <p:bldP spid="14342" grpId="0"/>
      <p:bldP spid="143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8130A937-B108-8E4B-9B5C-6CCFDE92EA9C}"/>
              </a:ext>
            </a:extLst>
          </p:cNvPr>
          <p:cNvSpPr/>
          <p:nvPr/>
        </p:nvSpPr>
        <p:spPr bwMode="auto">
          <a:xfrm>
            <a:off x="740562" y="5854699"/>
            <a:ext cx="5347407" cy="124460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5DC9131-C9EC-D642-8C2B-2CD23DC1D1DB}"/>
              </a:ext>
            </a:extLst>
          </p:cNvPr>
          <p:cNvSpPr/>
          <p:nvPr/>
        </p:nvSpPr>
        <p:spPr bwMode="auto">
          <a:xfrm>
            <a:off x="731838" y="4357489"/>
            <a:ext cx="5347407" cy="132238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86943D5-E448-DC43-B294-F0344258AE8A}"/>
              </a:ext>
            </a:extLst>
          </p:cNvPr>
          <p:cNvSpPr/>
          <p:nvPr/>
        </p:nvSpPr>
        <p:spPr bwMode="auto">
          <a:xfrm>
            <a:off x="708905" y="2705332"/>
            <a:ext cx="5347407" cy="132238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32" name="Rectangle 72"/>
          <p:cNvSpPr>
            <a:spLocks noChangeArrowheads="1"/>
          </p:cNvSpPr>
          <p:nvPr/>
        </p:nvSpPr>
        <p:spPr bwMode="auto">
          <a:xfrm>
            <a:off x="5029200" y="1143000"/>
            <a:ext cx="4648200" cy="1143000"/>
          </a:xfrm>
          <a:prstGeom prst="rect">
            <a:avLst/>
          </a:prstGeom>
          <a:solidFill>
            <a:schemeClr val="folHlink">
              <a:alpha val="28999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447800" y="1382713"/>
            <a:ext cx="1898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>
                <a:latin typeface="Symbol" charset="0"/>
                <a:cs typeface="+mn-cs"/>
              </a:rPr>
              <a:t>r</a:t>
            </a:r>
            <a:r>
              <a:rPr lang="fr-FR">
                <a:cs typeface="+mn-cs"/>
              </a:rPr>
              <a:t>(x,y,z,t) = </a:t>
            </a:r>
            <a:r>
              <a:rPr lang="fr-FR">
                <a:latin typeface="Symbol" charset="0"/>
                <a:cs typeface="+mn-cs"/>
              </a:rPr>
              <a:t>r</a:t>
            </a:r>
            <a:r>
              <a:rPr lang="fr-FR" baseline="-25000">
                <a:latin typeface="Symbol" charset="0"/>
                <a:cs typeface="+mn-cs"/>
              </a:rPr>
              <a:t>0</a:t>
            </a:r>
            <a:endParaRPr lang="fr-FR">
              <a:latin typeface="Symbol" charset="0"/>
              <a:cs typeface="+mn-cs"/>
            </a:endParaRPr>
          </a:p>
        </p:txBody>
      </p:sp>
      <p:grpSp>
        <p:nvGrpSpPr>
          <p:cNvPr id="17464" name="Group 7"/>
          <p:cNvGrpSpPr>
            <a:grpSpLocks/>
          </p:cNvGrpSpPr>
          <p:nvPr/>
        </p:nvGrpSpPr>
        <p:grpSpPr bwMode="auto">
          <a:xfrm>
            <a:off x="3656013" y="2898775"/>
            <a:ext cx="2279650" cy="1143000"/>
            <a:chOff x="4907" y="3722"/>
            <a:chExt cx="1436" cy="720"/>
          </a:xfrm>
        </p:grpSpPr>
        <p:graphicFrame>
          <p:nvGraphicFramePr>
            <p:cNvPr id="17465" name="Object 8"/>
            <p:cNvGraphicFramePr>
              <a:graphicFrameLocks noChangeAspect="1"/>
            </p:cNvGraphicFramePr>
            <p:nvPr/>
          </p:nvGraphicFramePr>
          <p:xfrm>
            <a:off x="5184" y="3722"/>
            <a:ext cx="381" cy="7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51" name="Équation" r:id="rId4" imgW="292100" imgH="368300" progId="Equation.3">
                    <p:embed/>
                  </p:oleObj>
                </mc:Choice>
                <mc:Fallback>
                  <p:oleObj name="Équation" r:id="rId4" imgW="292100" imgH="36830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4" y="3722"/>
                          <a:ext cx="381" cy="7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69" name="Rectangle 9"/>
            <p:cNvSpPr>
              <a:spLocks noChangeArrowheads="1"/>
            </p:cNvSpPr>
            <p:nvPr/>
          </p:nvSpPr>
          <p:spPr bwMode="auto">
            <a:xfrm>
              <a:off x="5221" y="4128"/>
              <a:ext cx="58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68" tIns="45734" rIns="91468" bIns="45734">
              <a:spAutoFit/>
            </a:bodyPr>
            <a:lstStyle/>
            <a:p>
              <a:pPr>
                <a:defRPr/>
              </a:pPr>
              <a:r>
                <a:rPr lang="fr-FR" sz="2400">
                  <a:latin typeface="Times New Roman" charset="0"/>
                  <a:cs typeface="+mn-cs"/>
                </a:rPr>
                <a:t>S</a:t>
              </a:r>
              <a:endParaRPr lang="fr-FR" sz="2400" baseline="-25000">
                <a:solidFill>
                  <a:srgbClr val="15C3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5370" name="Rectangle 10"/>
            <p:cNvSpPr>
              <a:spLocks noChangeArrowheads="1"/>
            </p:cNvSpPr>
            <p:nvPr/>
          </p:nvSpPr>
          <p:spPr bwMode="auto">
            <a:xfrm>
              <a:off x="5376" y="3818"/>
              <a:ext cx="96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68" tIns="45734" rIns="91468" bIns="45734">
              <a:spAutoFit/>
            </a:bodyPr>
            <a:lstStyle/>
            <a:p>
              <a:pPr>
                <a:defRPr/>
              </a:pPr>
              <a:r>
                <a:rPr lang="fr-FR" sz="2400" b="1">
                  <a:solidFill>
                    <a:srgbClr val="0000FF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400" b="1">
                  <a:latin typeface="Times New Roman" charset="0"/>
                  <a:cs typeface="+mn-cs"/>
                </a:rPr>
                <a:t>.</a:t>
              </a:r>
              <a:r>
                <a:rPr lang="fr-FR" sz="24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n </a:t>
              </a:r>
              <a:r>
                <a:rPr lang="fr-FR" sz="2400">
                  <a:solidFill>
                    <a:srgbClr val="FF00FF"/>
                  </a:solidFill>
                  <a:latin typeface="Times New Roman" charset="0"/>
                  <a:cs typeface="+mn-cs"/>
                </a:rPr>
                <a:t>dS = 0</a:t>
              </a:r>
              <a:r>
                <a:rPr lang="fr-FR" sz="2400">
                  <a:latin typeface="Times New Roman" charset="0"/>
                  <a:cs typeface="+mn-cs"/>
                </a:rPr>
                <a:t> </a:t>
              </a:r>
            </a:p>
          </p:txBody>
        </p:sp>
        <p:sp>
          <p:nvSpPr>
            <p:cNvPr id="15371" name="Rectangle 11"/>
            <p:cNvSpPr>
              <a:spLocks noChangeArrowheads="1"/>
            </p:cNvSpPr>
            <p:nvPr/>
          </p:nvSpPr>
          <p:spPr bwMode="auto">
            <a:xfrm>
              <a:off x="4907" y="3818"/>
              <a:ext cx="1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68" tIns="45734" rIns="91468" bIns="45734">
              <a:spAutoFit/>
            </a:bodyPr>
            <a:lstStyle/>
            <a:p>
              <a:pPr>
                <a:defRPr/>
              </a:pPr>
              <a:endParaRPr lang="fr-FR" sz="2400">
                <a:solidFill>
                  <a:srgbClr val="FF80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15372" name="AutoShape 12">
            <a:hlinkClick r:id="rId6" action="ppaction://hlinkpres?slideindex=14&amp;slidetitle=Bilan de masse" highlightClick="1"/>
          </p:cNvPr>
          <p:cNvSpPr>
            <a:spLocks noChangeArrowheads="1"/>
          </p:cNvSpPr>
          <p:nvPr/>
        </p:nvSpPr>
        <p:spPr bwMode="auto">
          <a:xfrm>
            <a:off x="868461" y="4540257"/>
            <a:ext cx="2895600" cy="839788"/>
          </a:xfrm>
          <a:prstGeom prst="actionButtonBlank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5725" rIns="91450" bIns="45725" anchor="ctr"/>
          <a:lstStyle/>
          <a:p>
            <a:pPr>
              <a:defRPr/>
            </a:pPr>
            <a:r>
              <a:rPr lang="fr-FR" sz="2400">
                <a:cs typeface="+mn-cs"/>
              </a:rPr>
              <a:t>Tube de courant :</a:t>
            </a:r>
            <a:endParaRPr lang="fr-FR" sz="2400">
              <a:latin typeface="Times New Roman" charset="0"/>
              <a:cs typeface="+mn-cs"/>
            </a:endParaRPr>
          </a:p>
        </p:txBody>
      </p:sp>
      <p:grpSp>
        <p:nvGrpSpPr>
          <p:cNvPr id="15434" name="Group 74"/>
          <p:cNvGrpSpPr>
            <a:grpSpLocks/>
          </p:cNvGrpSpPr>
          <p:nvPr/>
        </p:nvGrpSpPr>
        <p:grpSpPr bwMode="auto">
          <a:xfrm>
            <a:off x="4203699" y="4379911"/>
            <a:ext cx="1549400" cy="1108075"/>
            <a:chOff x="2648" y="2761"/>
            <a:chExt cx="976" cy="698"/>
          </a:xfrm>
        </p:grpSpPr>
        <p:sp>
          <p:nvSpPr>
            <p:cNvPr id="15375" name="Rectangle 15"/>
            <p:cNvSpPr>
              <a:spLocks noChangeArrowheads="1"/>
            </p:cNvSpPr>
            <p:nvPr/>
          </p:nvSpPr>
          <p:spPr bwMode="auto">
            <a:xfrm>
              <a:off x="2648" y="2761"/>
              <a:ext cx="976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68" tIns="45734" rIns="91468" bIns="45734">
              <a:spAutoFit/>
            </a:bodyPr>
            <a:lstStyle/>
            <a:p>
              <a:pPr>
                <a:defRPr/>
              </a:pPr>
              <a:r>
                <a:rPr lang="fr-FR" sz="2400">
                  <a:solidFill>
                    <a:srgbClr val="FF0000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4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2400">
                  <a:solidFill>
                    <a:srgbClr val="FF00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4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2400">
                  <a:solidFill>
                    <a:srgbClr val="FF0000"/>
                  </a:solidFill>
                  <a:latin typeface="Times New Roman" charset="0"/>
                  <a:cs typeface="+mn-cs"/>
                </a:rPr>
                <a:t> </a:t>
              </a:r>
              <a:r>
                <a:rPr lang="fr-FR" sz="3200">
                  <a:latin typeface="Times New Roman" charset="0"/>
                  <a:cs typeface="+mn-cs"/>
                </a:rPr>
                <a:t>=</a:t>
              </a:r>
              <a:r>
                <a:rPr lang="fr-FR" sz="2400">
                  <a:latin typeface="Times New Roman" charset="0"/>
                  <a:cs typeface="+mn-cs"/>
                </a:rPr>
                <a:t> </a:t>
              </a:r>
              <a:r>
                <a:rPr lang="fr-FR" sz="2400">
                  <a:solidFill>
                    <a:srgbClr val="15B003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400" baseline="-250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4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400" baseline="-250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</a:p>
            <a:p>
              <a:pPr>
                <a:defRPr/>
              </a:pPr>
              <a:endParaRPr lang="fr-FR" sz="2400" baseline="-2500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5376" name="AutoShape 16"/>
            <p:cNvSpPr>
              <a:spLocks/>
            </p:cNvSpPr>
            <p:nvPr/>
          </p:nvSpPr>
          <p:spPr bwMode="auto">
            <a:xfrm rot="5400000">
              <a:off x="2869" y="2964"/>
              <a:ext cx="49" cy="336"/>
            </a:xfrm>
            <a:prstGeom prst="rightBrace">
              <a:avLst>
                <a:gd name="adj1" fmla="val 5714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68" tIns="45734" rIns="91468" bIns="457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17456" name="Group 17"/>
            <p:cNvGrpSpPr>
              <a:grpSpLocks/>
            </p:cNvGrpSpPr>
            <p:nvPr/>
          </p:nvGrpSpPr>
          <p:grpSpPr bwMode="auto">
            <a:xfrm>
              <a:off x="2748" y="3171"/>
              <a:ext cx="312" cy="288"/>
              <a:chOff x="977" y="2992"/>
              <a:chExt cx="312" cy="288"/>
            </a:xfrm>
          </p:grpSpPr>
          <p:sp>
            <p:nvSpPr>
              <p:cNvPr id="15378" name="Rectangle 18"/>
              <p:cNvSpPr>
                <a:spLocks noChangeArrowheads="1"/>
              </p:cNvSpPr>
              <p:nvPr/>
            </p:nvSpPr>
            <p:spPr bwMode="auto">
              <a:xfrm>
                <a:off x="977" y="299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68" tIns="45734" rIns="91468" bIns="45734">
                <a:spAutoFit/>
              </a:bodyPr>
              <a:lstStyle/>
              <a:p>
                <a:pPr>
                  <a:defRPr/>
                </a:pPr>
                <a:r>
                  <a:rPr lang="fr-FR" sz="24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400" baseline="-250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e</a:t>
                </a:r>
                <a:endParaRPr lang="fr-FR" sz="2400">
                  <a:solidFill>
                    <a:srgbClr val="996633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5379" name="Oval 19"/>
              <p:cNvSpPr>
                <a:spLocks noChangeArrowheads="1"/>
              </p:cNvSpPr>
              <p:nvPr/>
            </p:nvSpPr>
            <p:spPr bwMode="auto">
              <a:xfrm>
                <a:off x="1104" y="3024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68" tIns="45734" rIns="91468" bIns="4573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17457" name="Group 20"/>
            <p:cNvGrpSpPr>
              <a:grpSpLocks/>
            </p:cNvGrpSpPr>
            <p:nvPr/>
          </p:nvGrpSpPr>
          <p:grpSpPr bwMode="auto">
            <a:xfrm>
              <a:off x="3311" y="3171"/>
              <a:ext cx="305" cy="288"/>
              <a:chOff x="976" y="2992"/>
              <a:chExt cx="305" cy="288"/>
            </a:xfrm>
          </p:grpSpPr>
          <p:sp>
            <p:nvSpPr>
              <p:cNvPr id="15381" name="Rectangle 21"/>
              <p:cNvSpPr>
                <a:spLocks noChangeArrowheads="1"/>
              </p:cNvSpPr>
              <p:nvPr/>
            </p:nvSpPr>
            <p:spPr bwMode="auto">
              <a:xfrm>
                <a:off x="976" y="2992"/>
                <a:ext cx="30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68" tIns="45734" rIns="91468" bIns="45734">
                <a:spAutoFit/>
              </a:bodyPr>
              <a:lstStyle/>
              <a:p>
                <a:pPr>
                  <a:defRPr/>
                </a:pPr>
                <a:r>
                  <a:rPr lang="fr-FR" sz="24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400" baseline="-250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</a:t>
                </a:r>
                <a:endParaRPr lang="fr-FR" sz="2400">
                  <a:solidFill>
                    <a:srgbClr val="996633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5382" name="Oval 22"/>
              <p:cNvSpPr>
                <a:spLocks noChangeArrowheads="1"/>
              </p:cNvSpPr>
              <p:nvPr/>
            </p:nvSpPr>
            <p:spPr bwMode="auto">
              <a:xfrm>
                <a:off x="1104" y="3024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68" tIns="45734" rIns="91468" bIns="4573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15383" name="AutoShape 23"/>
            <p:cNvSpPr>
              <a:spLocks/>
            </p:cNvSpPr>
            <p:nvPr/>
          </p:nvSpPr>
          <p:spPr bwMode="auto">
            <a:xfrm rot="5400000">
              <a:off x="3430" y="3003"/>
              <a:ext cx="49" cy="288"/>
            </a:xfrm>
            <a:prstGeom prst="rightBrace">
              <a:avLst>
                <a:gd name="adj1" fmla="val 4898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68" tIns="45734" rIns="91468" bIns="457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15384" name="AutoShape 24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6131" y="6057899"/>
            <a:ext cx="2605980" cy="838200"/>
          </a:xfrm>
          <a:prstGeom prst="actionButtonBlank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 anchor="ctr"/>
          <a:lstStyle/>
          <a:p>
            <a:pPr>
              <a:defRPr/>
            </a:pPr>
            <a:r>
              <a:rPr lang="fr-FR" sz="2400">
                <a:cs typeface="+mn-cs"/>
              </a:rPr>
              <a:t>Équation locale :</a:t>
            </a:r>
          </a:p>
        </p:txBody>
      </p:sp>
      <p:graphicFrame>
        <p:nvGraphicFramePr>
          <p:cNvPr id="17452" name="Object 27"/>
          <p:cNvGraphicFramePr>
            <a:graphicFrameLocks noChangeAspect="1"/>
          </p:cNvGraphicFramePr>
          <p:nvPr/>
        </p:nvGraphicFramePr>
        <p:xfrm>
          <a:off x="4419295" y="6305551"/>
          <a:ext cx="1345122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2" name="Équation" r:id="rId8" imgW="546100" imgH="139700" progId="Equation.3">
                  <p:embed/>
                </p:oleObj>
              </mc:Choice>
              <mc:Fallback>
                <p:oleObj name="Équation" r:id="rId8" imgW="546100" imgH="13970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295" y="6305551"/>
                        <a:ext cx="1345122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429" name="Group 69"/>
          <p:cNvGrpSpPr>
            <a:grpSpLocks/>
          </p:cNvGrpSpPr>
          <p:nvPr/>
        </p:nvGrpSpPr>
        <p:grpSpPr bwMode="auto">
          <a:xfrm>
            <a:off x="6510337" y="5874761"/>
            <a:ext cx="3198813" cy="1231900"/>
            <a:chOff x="4320" y="3696"/>
            <a:chExt cx="2015" cy="776"/>
          </a:xfrm>
        </p:grpSpPr>
        <p:sp>
          <p:nvSpPr>
            <p:cNvPr id="15389" name="Rectangle 29"/>
            <p:cNvSpPr>
              <a:spLocks noChangeArrowheads="1"/>
            </p:cNvSpPr>
            <p:nvPr/>
          </p:nvSpPr>
          <p:spPr bwMode="auto">
            <a:xfrm>
              <a:off x="4320" y="3696"/>
              <a:ext cx="2015" cy="776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0192" tIns="40097" rIns="80192" bIns="40097">
              <a:spAutoFit/>
            </a:bodyPr>
            <a:lstStyle/>
            <a:p>
              <a:pPr algn="ctr">
                <a:defRPr/>
              </a:pPr>
              <a:r>
                <a:rPr lang="fr-FR" sz="2400">
                  <a:solidFill>
                    <a:srgbClr val="FFFDCF"/>
                  </a:solidFill>
                  <a:latin typeface="Times New Roman" charset="0"/>
                  <a:cs typeface="+mn-cs"/>
                </a:rPr>
                <a:t>V </a:t>
              </a:r>
              <a:r>
                <a:rPr lang="fr-FR" sz="2400">
                  <a:solidFill>
                    <a:srgbClr val="FFFDCF"/>
                  </a:solidFill>
                  <a:cs typeface="+mn-cs"/>
                </a:rPr>
                <a:t>= vS </a:t>
              </a:r>
              <a:br>
                <a:rPr lang="fr-FR" sz="2400">
                  <a:solidFill>
                    <a:srgbClr val="FFFDCF"/>
                  </a:solidFill>
                  <a:cs typeface="+mn-cs"/>
                </a:rPr>
              </a:br>
              <a:r>
                <a:rPr lang="fr-FR" sz="2400">
                  <a:solidFill>
                    <a:srgbClr val="FFFDCF"/>
                  </a:solidFill>
                  <a:cs typeface="+mn-cs"/>
                </a:rPr>
                <a:t>débit volumique </a:t>
              </a:r>
            </a:p>
            <a:p>
              <a:pPr algn="ctr">
                <a:defRPr/>
              </a:pPr>
              <a:r>
                <a:rPr lang="fr-FR" sz="2400">
                  <a:solidFill>
                    <a:srgbClr val="FFFDCF"/>
                  </a:solidFill>
                  <a:cs typeface="+mn-cs"/>
                </a:rPr>
                <a:t>(noté aussi Q)</a:t>
              </a:r>
              <a:endParaRPr lang="fr-FR" sz="2400" baseline="-25000">
                <a:solidFill>
                  <a:srgbClr val="FFFDCF"/>
                </a:solidFill>
                <a:cs typeface="+mn-cs"/>
              </a:endParaRPr>
            </a:p>
          </p:txBody>
        </p:sp>
        <p:sp>
          <p:nvSpPr>
            <p:cNvPr id="15390" name="Oval 30"/>
            <p:cNvSpPr>
              <a:spLocks noChangeArrowheads="1"/>
            </p:cNvSpPr>
            <p:nvPr/>
          </p:nvSpPr>
          <p:spPr bwMode="auto">
            <a:xfrm>
              <a:off x="5098" y="3712"/>
              <a:ext cx="39" cy="38"/>
            </a:xfrm>
            <a:prstGeom prst="ellipse">
              <a:avLst/>
            </a:prstGeom>
            <a:solidFill>
              <a:srgbClr val="FFFDCF"/>
            </a:solidFill>
            <a:ln w="9525">
              <a:solidFill>
                <a:srgbClr val="FFFDC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0192" tIns="40097" rIns="80192" bIns="40097"/>
            <a:lstStyle/>
            <a:p>
              <a:pPr algn="ctr">
                <a:defRPr/>
              </a:pPr>
              <a:endParaRPr lang="fr-FR" sz="2400">
                <a:solidFill>
                  <a:srgbClr val="FFFDCF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15364" name="AutoShape 4">
            <a:hlinkClick r:id="rId10" action="ppaction://hlinkpres?slideindex=17&amp;slidetitle=Bilan de masse" highlightClick="1"/>
          </p:cNvPr>
          <p:cNvSpPr>
            <a:spLocks noChangeArrowheads="1"/>
          </p:cNvSpPr>
          <p:nvPr/>
        </p:nvSpPr>
        <p:spPr bwMode="auto">
          <a:xfrm>
            <a:off x="866131" y="2871217"/>
            <a:ext cx="2894012" cy="838200"/>
          </a:xfrm>
          <a:prstGeom prst="actionButtonBlank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 anchor="ctr"/>
          <a:lstStyle/>
          <a:p>
            <a:pPr>
              <a:defRPr/>
            </a:pPr>
            <a:r>
              <a:rPr lang="fr-FR" sz="2400">
                <a:cs typeface="+mn-cs"/>
              </a:rPr>
              <a:t>Équation globale :</a:t>
            </a:r>
          </a:p>
        </p:txBody>
      </p:sp>
      <p:grpSp>
        <p:nvGrpSpPr>
          <p:cNvPr id="15435" name="Group 75"/>
          <p:cNvGrpSpPr>
            <a:grpSpLocks/>
          </p:cNvGrpSpPr>
          <p:nvPr/>
        </p:nvGrpSpPr>
        <p:grpSpPr bwMode="auto">
          <a:xfrm>
            <a:off x="6276975" y="2273300"/>
            <a:ext cx="4100513" cy="2060575"/>
            <a:chOff x="3954" y="1432"/>
            <a:chExt cx="2583" cy="1298"/>
          </a:xfrm>
        </p:grpSpPr>
        <p:sp>
          <p:nvSpPr>
            <p:cNvPr id="17431" name="Freeform 34"/>
            <p:cNvSpPr>
              <a:spLocks noChangeArrowheads="1"/>
            </p:cNvSpPr>
            <p:nvPr/>
          </p:nvSpPr>
          <p:spPr bwMode="auto">
            <a:xfrm>
              <a:off x="4455" y="1700"/>
              <a:ext cx="1332" cy="833"/>
            </a:xfrm>
            <a:custGeom>
              <a:avLst/>
              <a:gdLst>
                <a:gd name="T0" fmla="*/ 132 w 5250"/>
                <a:gd name="T1" fmla="*/ 2 h 3040"/>
                <a:gd name="T2" fmla="*/ 85 w 5250"/>
                <a:gd name="T3" fmla="*/ 15 h 3040"/>
                <a:gd name="T4" fmla="*/ 37 w 5250"/>
                <a:gd name="T5" fmla="*/ 52 h 3040"/>
                <a:gd name="T6" fmla="*/ 7 w 5250"/>
                <a:gd name="T7" fmla="*/ 105 h 3040"/>
                <a:gd name="T8" fmla="*/ 1 w 5250"/>
                <a:gd name="T9" fmla="*/ 158 h 3040"/>
                <a:gd name="T10" fmla="*/ 24 w 5250"/>
                <a:gd name="T11" fmla="*/ 204 h 3040"/>
                <a:gd name="T12" fmla="*/ 72 w 5250"/>
                <a:gd name="T13" fmla="*/ 222 h 3040"/>
                <a:gd name="T14" fmla="*/ 119 w 5250"/>
                <a:gd name="T15" fmla="*/ 227 h 3040"/>
                <a:gd name="T16" fmla="*/ 167 w 5250"/>
                <a:gd name="T17" fmla="*/ 227 h 3040"/>
                <a:gd name="T18" fmla="*/ 216 w 5250"/>
                <a:gd name="T19" fmla="*/ 224 h 3040"/>
                <a:gd name="T20" fmla="*/ 264 w 5250"/>
                <a:gd name="T21" fmla="*/ 215 h 3040"/>
                <a:gd name="T22" fmla="*/ 311 w 5250"/>
                <a:gd name="T23" fmla="*/ 199 h 3040"/>
                <a:gd name="T24" fmla="*/ 335 w 5250"/>
                <a:gd name="T25" fmla="*/ 146 h 3040"/>
                <a:gd name="T26" fmla="*/ 329 w 5250"/>
                <a:gd name="T27" fmla="*/ 93 h 3040"/>
                <a:gd name="T28" fmla="*/ 288 w 5250"/>
                <a:gd name="T29" fmla="*/ 47 h 3040"/>
                <a:gd name="T30" fmla="*/ 240 w 5250"/>
                <a:gd name="T31" fmla="*/ 9 h 3040"/>
                <a:gd name="T32" fmla="*/ 193 w 5250"/>
                <a:gd name="T33" fmla="*/ 4 h 3040"/>
                <a:gd name="T34" fmla="*/ 145 w 5250"/>
                <a:gd name="T35" fmla="*/ 2 h 3040"/>
                <a:gd name="T36" fmla="*/ 137 w 5250"/>
                <a:gd name="T37" fmla="*/ 2 h 3040"/>
                <a:gd name="T38" fmla="*/ 132 w 5250"/>
                <a:gd name="T39" fmla="*/ 2 h 304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250" h="3040">
                  <a:moveTo>
                    <a:pt x="2055" y="28"/>
                  </a:moveTo>
                  <a:cubicBezTo>
                    <a:pt x="1809" y="83"/>
                    <a:pt x="1552" y="104"/>
                    <a:pt x="1316" y="194"/>
                  </a:cubicBezTo>
                  <a:cubicBezTo>
                    <a:pt x="1034" y="301"/>
                    <a:pt x="803" y="499"/>
                    <a:pt x="578" y="690"/>
                  </a:cubicBezTo>
                  <a:cubicBezTo>
                    <a:pt x="356" y="878"/>
                    <a:pt x="152" y="1114"/>
                    <a:pt x="109" y="1399"/>
                  </a:cubicBezTo>
                  <a:cubicBezTo>
                    <a:pt x="73" y="1634"/>
                    <a:pt x="22" y="1862"/>
                    <a:pt x="11" y="2109"/>
                  </a:cubicBezTo>
                  <a:cubicBezTo>
                    <a:pt x="0" y="2367"/>
                    <a:pt x="114" y="2619"/>
                    <a:pt x="380" y="2723"/>
                  </a:cubicBezTo>
                  <a:cubicBezTo>
                    <a:pt x="624" y="2819"/>
                    <a:pt x="866" y="2907"/>
                    <a:pt x="1119" y="2959"/>
                  </a:cubicBezTo>
                  <a:cubicBezTo>
                    <a:pt x="1362" y="3009"/>
                    <a:pt x="1609" y="3036"/>
                    <a:pt x="1858" y="3030"/>
                  </a:cubicBezTo>
                  <a:cubicBezTo>
                    <a:pt x="2107" y="3024"/>
                    <a:pt x="2351" y="3022"/>
                    <a:pt x="2597" y="3030"/>
                  </a:cubicBezTo>
                  <a:cubicBezTo>
                    <a:pt x="2853" y="3039"/>
                    <a:pt x="3106" y="2994"/>
                    <a:pt x="3361" y="2983"/>
                  </a:cubicBezTo>
                  <a:cubicBezTo>
                    <a:pt x="3611" y="2971"/>
                    <a:pt x="3856" y="2917"/>
                    <a:pt x="4099" y="2865"/>
                  </a:cubicBezTo>
                  <a:cubicBezTo>
                    <a:pt x="4349" y="2811"/>
                    <a:pt x="4625" y="2816"/>
                    <a:pt x="4838" y="2651"/>
                  </a:cubicBezTo>
                  <a:cubicBezTo>
                    <a:pt x="5066" y="2475"/>
                    <a:pt x="5162" y="2203"/>
                    <a:pt x="5207" y="1943"/>
                  </a:cubicBezTo>
                  <a:cubicBezTo>
                    <a:pt x="5249" y="1708"/>
                    <a:pt x="5193" y="1463"/>
                    <a:pt x="5109" y="1234"/>
                  </a:cubicBezTo>
                  <a:cubicBezTo>
                    <a:pt x="4998" y="934"/>
                    <a:pt x="4706" y="796"/>
                    <a:pt x="4468" y="620"/>
                  </a:cubicBezTo>
                  <a:cubicBezTo>
                    <a:pt x="4230" y="444"/>
                    <a:pt x="4002" y="255"/>
                    <a:pt x="3730" y="123"/>
                  </a:cubicBezTo>
                  <a:cubicBezTo>
                    <a:pt x="3492" y="8"/>
                    <a:pt x="3238" y="49"/>
                    <a:pt x="2991" y="52"/>
                  </a:cubicBezTo>
                  <a:cubicBezTo>
                    <a:pt x="2744" y="55"/>
                    <a:pt x="2500" y="0"/>
                    <a:pt x="2252" y="28"/>
                  </a:cubicBezTo>
                  <a:lnTo>
                    <a:pt x="2129" y="28"/>
                  </a:lnTo>
                  <a:lnTo>
                    <a:pt x="2055" y="28"/>
                  </a:lnTo>
                </a:path>
              </a:pathLst>
            </a:custGeom>
            <a:solidFill>
              <a:srgbClr val="EAFD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0266" tIns="40134" rIns="80266" bIns="40134">
              <a:spAutoFit/>
            </a:bodyPr>
            <a:lstStyle/>
            <a:p>
              <a:endParaRPr lang="fr-FR"/>
            </a:p>
          </p:txBody>
        </p:sp>
        <p:sp>
          <p:nvSpPr>
            <p:cNvPr id="15395" name="Text Box 35"/>
            <p:cNvSpPr txBox="1">
              <a:spLocks noChangeArrowheads="1"/>
            </p:cNvSpPr>
            <p:nvPr/>
          </p:nvSpPr>
          <p:spPr bwMode="auto">
            <a:xfrm>
              <a:off x="4669" y="2144"/>
              <a:ext cx="241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266" tIns="40134" rIns="80266" bIns="4013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latin typeface="Times New Roman" charset="0"/>
                  <a:cs typeface="+mn-cs"/>
                </a:rPr>
                <a:t>V</a:t>
              </a:r>
            </a:p>
          </p:txBody>
        </p:sp>
        <p:sp>
          <p:nvSpPr>
            <p:cNvPr id="15397" name="Text Box 37"/>
            <p:cNvSpPr txBox="1">
              <a:spLocks noChangeArrowheads="1"/>
            </p:cNvSpPr>
            <p:nvPr/>
          </p:nvSpPr>
          <p:spPr bwMode="auto">
            <a:xfrm>
              <a:off x="5760" y="1968"/>
              <a:ext cx="305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266" tIns="40134" rIns="80266" bIns="4013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solidFill>
                    <a:srgbClr val="FF00FF"/>
                  </a:solidFill>
                  <a:latin typeface="Times New Roman" charset="0"/>
                  <a:cs typeface="+mn-cs"/>
                </a:rPr>
                <a:t>dS</a:t>
              </a:r>
            </a:p>
          </p:txBody>
        </p:sp>
        <p:sp>
          <p:nvSpPr>
            <p:cNvPr id="15398" name="Line 38"/>
            <p:cNvSpPr>
              <a:spLocks noChangeShapeType="1"/>
            </p:cNvSpPr>
            <p:nvPr/>
          </p:nvSpPr>
          <p:spPr bwMode="auto">
            <a:xfrm>
              <a:off x="5787" y="2212"/>
              <a:ext cx="321" cy="63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266" tIns="40134" rIns="80266" bIns="401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399" name="Text Box 39"/>
            <p:cNvSpPr txBox="1">
              <a:spLocks noChangeArrowheads="1"/>
            </p:cNvSpPr>
            <p:nvPr/>
          </p:nvSpPr>
          <p:spPr bwMode="auto">
            <a:xfrm>
              <a:off x="6086" y="2166"/>
              <a:ext cx="209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266" tIns="40134" rIns="80266" bIns="4013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b="1">
                  <a:solidFill>
                    <a:srgbClr val="FF00FF"/>
                  </a:solidFill>
                  <a:latin typeface="Times New Roman" charset="0"/>
                  <a:cs typeface="+mn-cs"/>
                </a:rPr>
                <a:t>n</a:t>
              </a:r>
              <a:endParaRPr lang="fr-FR">
                <a:solidFill>
                  <a:srgbClr val="FF00FF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5400" name="Freeform 40"/>
            <p:cNvSpPr>
              <a:spLocks/>
            </p:cNvSpPr>
            <p:nvPr/>
          </p:nvSpPr>
          <p:spPr bwMode="auto">
            <a:xfrm>
              <a:off x="4453" y="1700"/>
              <a:ext cx="636" cy="833"/>
            </a:xfrm>
            <a:custGeom>
              <a:avLst/>
              <a:gdLst>
                <a:gd name="T0" fmla="*/ 873 w 929"/>
                <a:gd name="T1" fmla="*/ 1207 h 1223"/>
                <a:gd name="T2" fmla="*/ 537 w 929"/>
                <a:gd name="T3" fmla="*/ 1207 h 1223"/>
                <a:gd name="T4" fmla="*/ 201 w 929"/>
                <a:gd name="T5" fmla="*/ 1111 h 1223"/>
                <a:gd name="T6" fmla="*/ 105 w 929"/>
                <a:gd name="T7" fmla="*/ 1063 h 1223"/>
                <a:gd name="T8" fmla="*/ 65 w 929"/>
                <a:gd name="T9" fmla="*/ 1039 h 1223"/>
                <a:gd name="T10" fmla="*/ 9 w 929"/>
                <a:gd name="T11" fmla="*/ 951 h 1223"/>
                <a:gd name="T12" fmla="*/ 9 w 929"/>
                <a:gd name="T13" fmla="*/ 727 h 1223"/>
                <a:gd name="T14" fmla="*/ 49 w 929"/>
                <a:gd name="T15" fmla="*/ 511 h 1223"/>
                <a:gd name="T16" fmla="*/ 97 w 929"/>
                <a:gd name="T17" fmla="*/ 423 h 1223"/>
                <a:gd name="T18" fmla="*/ 233 w 929"/>
                <a:gd name="T19" fmla="*/ 255 h 1223"/>
                <a:gd name="T20" fmla="*/ 369 w 929"/>
                <a:gd name="T21" fmla="*/ 143 h 1223"/>
                <a:gd name="T22" fmla="*/ 537 w 929"/>
                <a:gd name="T23" fmla="*/ 55 h 1223"/>
                <a:gd name="T24" fmla="*/ 745 w 929"/>
                <a:gd name="T25" fmla="*/ 7 h 1223"/>
                <a:gd name="T26" fmla="*/ 929 w 929"/>
                <a:gd name="T27" fmla="*/ 15 h 1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9" h="1223">
                  <a:moveTo>
                    <a:pt x="873" y="1207"/>
                  </a:moveTo>
                  <a:cubicBezTo>
                    <a:pt x="761" y="1215"/>
                    <a:pt x="649" y="1223"/>
                    <a:pt x="537" y="1207"/>
                  </a:cubicBezTo>
                  <a:cubicBezTo>
                    <a:pt x="425" y="1191"/>
                    <a:pt x="273" y="1135"/>
                    <a:pt x="201" y="1111"/>
                  </a:cubicBezTo>
                  <a:cubicBezTo>
                    <a:pt x="129" y="1087"/>
                    <a:pt x="127" y="1075"/>
                    <a:pt x="105" y="1063"/>
                  </a:cubicBezTo>
                  <a:cubicBezTo>
                    <a:pt x="83" y="1051"/>
                    <a:pt x="81" y="1058"/>
                    <a:pt x="65" y="1039"/>
                  </a:cubicBezTo>
                  <a:cubicBezTo>
                    <a:pt x="49" y="1020"/>
                    <a:pt x="18" y="1003"/>
                    <a:pt x="9" y="951"/>
                  </a:cubicBezTo>
                  <a:cubicBezTo>
                    <a:pt x="0" y="899"/>
                    <a:pt x="2" y="800"/>
                    <a:pt x="9" y="727"/>
                  </a:cubicBezTo>
                  <a:cubicBezTo>
                    <a:pt x="16" y="654"/>
                    <a:pt x="34" y="562"/>
                    <a:pt x="49" y="511"/>
                  </a:cubicBezTo>
                  <a:cubicBezTo>
                    <a:pt x="64" y="460"/>
                    <a:pt x="66" y="466"/>
                    <a:pt x="97" y="423"/>
                  </a:cubicBezTo>
                  <a:cubicBezTo>
                    <a:pt x="128" y="380"/>
                    <a:pt x="188" y="302"/>
                    <a:pt x="233" y="255"/>
                  </a:cubicBezTo>
                  <a:cubicBezTo>
                    <a:pt x="278" y="208"/>
                    <a:pt x="318" y="176"/>
                    <a:pt x="369" y="143"/>
                  </a:cubicBezTo>
                  <a:cubicBezTo>
                    <a:pt x="420" y="110"/>
                    <a:pt x="474" y="78"/>
                    <a:pt x="537" y="55"/>
                  </a:cubicBezTo>
                  <a:cubicBezTo>
                    <a:pt x="600" y="32"/>
                    <a:pt x="680" y="14"/>
                    <a:pt x="745" y="7"/>
                  </a:cubicBezTo>
                  <a:cubicBezTo>
                    <a:pt x="810" y="0"/>
                    <a:pt x="869" y="7"/>
                    <a:pt x="929" y="15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266" tIns="40134" rIns="80266" bIns="401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401" name="Text Box 41"/>
            <p:cNvSpPr txBox="1">
              <a:spLocks noChangeArrowheads="1"/>
            </p:cNvSpPr>
            <p:nvPr/>
          </p:nvSpPr>
          <p:spPr bwMode="auto">
            <a:xfrm>
              <a:off x="4301" y="1632"/>
              <a:ext cx="266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266" tIns="40134" rIns="80266" bIns="4013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solidFill>
                    <a:srgbClr val="FF00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endParaRPr lang="fr-FR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5402" name="Freeform 42"/>
            <p:cNvSpPr>
              <a:spLocks/>
            </p:cNvSpPr>
            <p:nvPr/>
          </p:nvSpPr>
          <p:spPr bwMode="auto">
            <a:xfrm>
              <a:off x="5072" y="1709"/>
              <a:ext cx="702" cy="822"/>
            </a:xfrm>
            <a:custGeom>
              <a:avLst/>
              <a:gdLst>
                <a:gd name="T0" fmla="*/ 32 w 1052"/>
                <a:gd name="T1" fmla="*/ 19 h 1247"/>
                <a:gd name="T2" fmla="*/ 224 w 1052"/>
                <a:gd name="T3" fmla="*/ 19 h 1247"/>
                <a:gd name="T4" fmla="*/ 320 w 1052"/>
                <a:gd name="T5" fmla="*/ 19 h 1247"/>
                <a:gd name="T6" fmla="*/ 392 w 1052"/>
                <a:gd name="T7" fmla="*/ 11 h 1247"/>
                <a:gd name="T8" fmla="*/ 560 w 1052"/>
                <a:gd name="T9" fmla="*/ 83 h 1247"/>
                <a:gd name="T10" fmla="*/ 704 w 1052"/>
                <a:gd name="T11" fmla="*/ 195 h 1247"/>
                <a:gd name="T12" fmla="*/ 840 w 1052"/>
                <a:gd name="T13" fmla="*/ 299 h 1247"/>
                <a:gd name="T14" fmla="*/ 944 w 1052"/>
                <a:gd name="T15" fmla="*/ 387 h 1247"/>
                <a:gd name="T16" fmla="*/ 1008 w 1052"/>
                <a:gd name="T17" fmla="*/ 483 h 1247"/>
                <a:gd name="T18" fmla="*/ 1040 w 1052"/>
                <a:gd name="T19" fmla="*/ 587 h 1247"/>
                <a:gd name="T20" fmla="*/ 1048 w 1052"/>
                <a:gd name="T21" fmla="*/ 747 h 1247"/>
                <a:gd name="T22" fmla="*/ 1016 w 1052"/>
                <a:gd name="T23" fmla="*/ 939 h 1247"/>
                <a:gd name="T24" fmla="*/ 928 w 1052"/>
                <a:gd name="T25" fmla="*/ 1083 h 1247"/>
                <a:gd name="T26" fmla="*/ 720 w 1052"/>
                <a:gd name="T27" fmla="*/ 1163 h 1247"/>
                <a:gd name="T28" fmla="*/ 536 w 1052"/>
                <a:gd name="T29" fmla="*/ 1203 h 1247"/>
                <a:gd name="T30" fmla="*/ 344 w 1052"/>
                <a:gd name="T31" fmla="*/ 1219 h 1247"/>
                <a:gd name="T32" fmla="*/ 144 w 1052"/>
                <a:gd name="T33" fmla="*/ 1243 h 1247"/>
                <a:gd name="T34" fmla="*/ 0 w 1052"/>
                <a:gd name="T35" fmla="*/ 1243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2" h="1247">
                  <a:moveTo>
                    <a:pt x="32" y="19"/>
                  </a:moveTo>
                  <a:cubicBezTo>
                    <a:pt x="104" y="19"/>
                    <a:pt x="176" y="19"/>
                    <a:pt x="224" y="19"/>
                  </a:cubicBezTo>
                  <a:cubicBezTo>
                    <a:pt x="272" y="19"/>
                    <a:pt x="292" y="20"/>
                    <a:pt x="320" y="19"/>
                  </a:cubicBezTo>
                  <a:cubicBezTo>
                    <a:pt x="348" y="18"/>
                    <a:pt x="352" y="0"/>
                    <a:pt x="392" y="11"/>
                  </a:cubicBezTo>
                  <a:cubicBezTo>
                    <a:pt x="432" y="22"/>
                    <a:pt x="508" y="52"/>
                    <a:pt x="560" y="83"/>
                  </a:cubicBezTo>
                  <a:cubicBezTo>
                    <a:pt x="612" y="114"/>
                    <a:pt x="657" y="159"/>
                    <a:pt x="704" y="195"/>
                  </a:cubicBezTo>
                  <a:cubicBezTo>
                    <a:pt x="751" y="231"/>
                    <a:pt x="800" y="267"/>
                    <a:pt x="840" y="299"/>
                  </a:cubicBezTo>
                  <a:cubicBezTo>
                    <a:pt x="880" y="331"/>
                    <a:pt x="916" y="356"/>
                    <a:pt x="944" y="387"/>
                  </a:cubicBezTo>
                  <a:cubicBezTo>
                    <a:pt x="972" y="418"/>
                    <a:pt x="992" y="450"/>
                    <a:pt x="1008" y="483"/>
                  </a:cubicBezTo>
                  <a:cubicBezTo>
                    <a:pt x="1024" y="516"/>
                    <a:pt x="1033" y="543"/>
                    <a:pt x="1040" y="587"/>
                  </a:cubicBezTo>
                  <a:cubicBezTo>
                    <a:pt x="1047" y="631"/>
                    <a:pt x="1052" y="688"/>
                    <a:pt x="1048" y="747"/>
                  </a:cubicBezTo>
                  <a:cubicBezTo>
                    <a:pt x="1044" y="806"/>
                    <a:pt x="1036" y="883"/>
                    <a:pt x="1016" y="939"/>
                  </a:cubicBezTo>
                  <a:cubicBezTo>
                    <a:pt x="996" y="995"/>
                    <a:pt x="977" y="1046"/>
                    <a:pt x="928" y="1083"/>
                  </a:cubicBezTo>
                  <a:cubicBezTo>
                    <a:pt x="879" y="1120"/>
                    <a:pt x="785" y="1143"/>
                    <a:pt x="720" y="1163"/>
                  </a:cubicBezTo>
                  <a:cubicBezTo>
                    <a:pt x="655" y="1183"/>
                    <a:pt x="599" y="1194"/>
                    <a:pt x="536" y="1203"/>
                  </a:cubicBezTo>
                  <a:cubicBezTo>
                    <a:pt x="473" y="1212"/>
                    <a:pt x="409" y="1212"/>
                    <a:pt x="344" y="1219"/>
                  </a:cubicBezTo>
                  <a:cubicBezTo>
                    <a:pt x="279" y="1226"/>
                    <a:pt x="201" y="1239"/>
                    <a:pt x="144" y="1243"/>
                  </a:cubicBezTo>
                  <a:cubicBezTo>
                    <a:pt x="87" y="1247"/>
                    <a:pt x="43" y="1245"/>
                    <a:pt x="0" y="1243"/>
                  </a:cubicBezTo>
                </a:path>
              </a:pathLst>
            </a:custGeom>
            <a:noFill/>
            <a:ln w="38100" cmpd="sng">
              <a:solidFill>
                <a:srgbClr val="15C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266" tIns="40134" rIns="80266" bIns="401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403" name="Text Box 43"/>
            <p:cNvSpPr txBox="1">
              <a:spLocks noChangeArrowheads="1"/>
            </p:cNvSpPr>
            <p:nvPr/>
          </p:nvSpPr>
          <p:spPr bwMode="auto">
            <a:xfrm>
              <a:off x="5616" y="1680"/>
              <a:ext cx="259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266" tIns="40134" rIns="80266" bIns="4013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solidFill>
                    <a:srgbClr val="15C3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baseline="-25000">
                  <a:solidFill>
                    <a:srgbClr val="15C300"/>
                  </a:solidFill>
                  <a:latin typeface="Times New Roman" charset="0"/>
                  <a:cs typeface="+mn-cs"/>
                </a:rPr>
                <a:t>s</a:t>
              </a:r>
              <a:endParaRPr lang="fr-FR">
                <a:solidFill>
                  <a:srgbClr val="15C3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5404" name="Text Box 44"/>
            <p:cNvSpPr txBox="1">
              <a:spLocks noChangeArrowheads="1"/>
            </p:cNvSpPr>
            <p:nvPr/>
          </p:nvSpPr>
          <p:spPr bwMode="auto">
            <a:xfrm>
              <a:off x="4688" y="1432"/>
              <a:ext cx="922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266" tIns="40134" rIns="80266" bIns="4013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latin typeface="Times New Roman" charset="0"/>
                  <a:cs typeface="+mn-cs"/>
                </a:rPr>
                <a:t>S = </a:t>
              </a:r>
              <a:r>
                <a:rPr lang="fr-FR">
                  <a:solidFill>
                    <a:srgbClr val="FF00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 </a:t>
              </a:r>
              <a:r>
                <a:rPr lang="fr-FR">
                  <a:latin typeface="Times New Roman" charset="0"/>
                  <a:cs typeface="+mn-cs"/>
                </a:rPr>
                <a:t>+ </a:t>
              </a:r>
              <a:r>
                <a:rPr lang="fr-FR">
                  <a:solidFill>
                    <a:srgbClr val="15C3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baseline="-25000">
                  <a:solidFill>
                    <a:srgbClr val="15C300"/>
                  </a:solidFill>
                  <a:latin typeface="Times New Roman" charset="0"/>
                  <a:cs typeface="+mn-cs"/>
                </a:rPr>
                <a:t>s</a:t>
              </a:r>
              <a:endParaRPr lang="fr-FR">
                <a:latin typeface="Times New Roman" charset="0"/>
                <a:cs typeface="+mn-cs"/>
              </a:endParaRPr>
            </a:p>
          </p:txBody>
        </p:sp>
        <p:sp>
          <p:nvSpPr>
            <p:cNvPr id="15405" name="Line 45"/>
            <p:cNvSpPr>
              <a:spLocks noChangeShapeType="1"/>
            </p:cNvSpPr>
            <p:nvPr/>
          </p:nvSpPr>
          <p:spPr bwMode="auto">
            <a:xfrm flipH="1">
              <a:off x="5766" y="2133"/>
              <a:ext cx="21" cy="15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266" tIns="40134" rIns="80266" bIns="401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407" name="Line 47"/>
            <p:cNvSpPr>
              <a:spLocks noChangeShapeType="1"/>
            </p:cNvSpPr>
            <p:nvPr/>
          </p:nvSpPr>
          <p:spPr bwMode="auto">
            <a:xfrm>
              <a:off x="5791" y="2217"/>
              <a:ext cx="577" cy="31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266" tIns="40134" rIns="80266" bIns="401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408" name="Text Box 48"/>
            <p:cNvSpPr txBox="1">
              <a:spLocks noChangeArrowheads="1"/>
            </p:cNvSpPr>
            <p:nvPr/>
          </p:nvSpPr>
          <p:spPr bwMode="auto">
            <a:xfrm>
              <a:off x="6339" y="2450"/>
              <a:ext cx="198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266" tIns="40134" rIns="80266" bIns="4013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b="1">
                  <a:solidFill>
                    <a:srgbClr val="0000FF"/>
                  </a:solidFill>
                  <a:latin typeface="Times New Roman" charset="0"/>
                  <a:cs typeface="+mn-cs"/>
                </a:rPr>
                <a:t>v</a:t>
              </a:r>
              <a:endParaRPr lang="fr-FR">
                <a:solidFill>
                  <a:srgbClr val="0000FF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5409" name="Freeform 49"/>
            <p:cNvSpPr>
              <a:spLocks/>
            </p:cNvSpPr>
            <p:nvPr/>
          </p:nvSpPr>
          <p:spPr bwMode="auto">
            <a:xfrm>
              <a:off x="4256" y="2038"/>
              <a:ext cx="2047" cy="664"/>
            </a:xfrm>
            <a:custGeom>
              <a:avLst/>
              <a:gdLst>
                <a:gd name="T0" fmla="*/ 0 w 3120"/>
                <a:gd name="T1" fmla="*/ 248 h 680"/>
                <a:gd name="T2" fmla="*/ 384 w 3120"/>
                <a:gd name="T3" fmla="*/ 104 h 680"/>
                <a:gd name="T4" fmla="*/ 960 w 3120"/>
                <a:gd name="T5" fmla="*/ 8 h 680"/>
                <a:gd name="T6" fmla="*/ 1680 w 3120"/>
                <a:gd name="T7" fmla="*/ 56 h 680"/>
                <a:gd name="T8" fmla="*/ 2256 w 3120"/>
                <a:gd name="T9" fmla="*/ 152 h 680"/>
                <a:gd name="T10" fmla="*/ 2688 w 3120"/>
                <a:gd name="T11" fmla="*/ 344 h 680"/>
                <a:gd name="T12" fmla="*/ 2976 w 3120"/>
                <a:gd name="T13" fmla="*/ 536 h 680"/>
                <a:gd name="T14" fmla="*/ 3120 w 312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20" h="680">
                  <a:moveTo>
                    <a:pt x="0" y="248"/>
                  </a:moveTo>
                  <a:cubicBezTo>
                    <a:pt x="112" y="196"/>
                    <a:pt x="224" y="144"/>
                    <a:pt x="384" y="104"/>
                  </a:cubicBezTo>
                  <a:cubicBezTo>
                    <a:pt x="544" y="64"/>
                    <a:pt x="744" y="16"/>
                    <a:pt x="960" y="8"/>
                  </a:cubicBezTo>
                  <a:cubicBezTo>
                    <a:pt x="1176" y="0"/>
                    <a:pt x="1464" y="32"/>
                    <a:pt x="1680" y="56"/>
                  </a:cubicBezTo>
                  <a:cubicBezTo>
                    <a:pt x="1896" y="80"/>
                    <a:pt x="2088" y="104"/>
                    <a:pt x="2256" y="152"/>
                  </a:cubicBezTo>
                  <a:cubicBezTo>
                    <a:pt x="2424" y="200"/>
                    <a:pt x="2568" y="280"/>
                    <a:pt x="2688" y="344"/>
                  </a:cubicBezTo>
                  <a:cubicBezTo>
                    <a:pt x="2808" y="408"/>
                    <a:pt x="2904" y="480"/>
                    <a:pt x="2976" y="536"/>
                  </a:cubicBezTo>
                  <a:cubicBezTo>
                    <a:pt x="3048" y="592"/>
                    <a:pt x="3084" y="636"/>
                    <a:pt x="3120" y="68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266" tIns="40134" rIns="80266" bIns="401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411" name="Line 51"/>
            <p:cNvSpPr>
              <a:spLocks noChangeShapeType="1"/>
            </p:cNvSpPr>
            <p:nvPr/>
          </p:nvSpPr>
          <p:spPr bwMode="auto">
            <a:xfrm flipV="1">
              <a:off x="4473" y="1880"/>
              <a:ext cx="499" cy="26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266" tIns="40134" rIns="80266" bIns="401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412" name="Text Box 52"/>
            <p:cNvSpPr txBox="1">
              <a:spLocks noChangeArrowheads="1"/>
            </p:cNvSpPr>
            <p:nvPr/>
          </p:nvSpPr>
          <p:spPr bwMode="auto">
            <a:xfrm>
              <a:off x="4968" y="1762"/>
              <a:ext cx="198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266" tIns="40134" rIns="80266" bIns="4013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b="1">
                  <a:solidFill>
                    <a:srgbClr val="0000FF"/>
                  </a:solidFill>
                  <a:latin typeface="Times New Roman" charset="0"/>
                  <a:cs typeface="+mn-cs"/>
                </a:rPr>
                <a:t>v</a:t>
              </a:r>
              <a:endParaRPr lang="fr-FR">
                <a:solidFill>
                  <a:srgbClr val="0000FF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5413" name="Line 53"/>
            <p:cNvSpPr>
              <a:spLocks noChangeShapeType="1"/>
            </p:cNvSpPr>
            <p:nvPr/>
          </p:nvSpPr>
          <p:spPr bwMode="auto">
            <a:xfrm flipH="1" flipV="1">
              <a:off x="4128" y="2076"/>
              <a:ext cx="335" cy="57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266" tIns="40134" rIns="80266" bIns="401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5414" name="Text Box 54"/>
            <p:cNvSpPr txBox="1">
              <a:spLocks noChangeArrowheads="1"/>
            </p:cNvSpPr>
            <p:nvPr/>
          </p:nvSpPr>
          <p:spPr bwMode="auto">
            <a:xfrm>
              <a:off x="3954" y="1952"/>
              <a:ext cx="209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0266" tIns="40134" rIns="80266" bIns="4013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b="1">
                  <a:solidFill>
                    <a:srgbClr val="FF00FF"/>
                  </a:solidFill>
                  <a:latin typeface="Times New Roman" charset="0"/>
                  <a:cs typeface="+mn-cs"/>
                </a:rPr>
                <a:t>n</a:t>
              </a:r>
              <a:endParaRPr lang="fr-FR">
                <a:solidFill>
                  <a:srgbClr val="FF00FF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15415" name="Text Box 55"/>
          <p:cNvSpPr txBox="1">
            <a:spLocks noChangeArrowheads="1"/>
          </p:cNvSpPr>
          <p:nvPr/>
        </p:nvSpPr>
        <p:spPr bwMode="auto">
          <a:xfrm>
            <a:off x="6230165" y="4552950"/>
            <a:ext cx="4427497" cy="671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24586" tIns="12293" rIns="24586" bIns="1229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2100">
                <a:latin typeface="Chalkboard" charset="0"/>
                <a:cs typeface="+mn-cs"/>
              </a:rPr>
              <a:t>Volume qui rentre = Volume qui sort</a:t>
            </a:r>
          </a:p>
          <a:p>
            <a:pPr algn="ctr">
              <a:defRPr/>
            </a:pPr>
            <a:r>
              <a:rPr lang="fr-FR" sz="2100">
                <a:latin typeface="Chalkboard" charset="0"/>
                <a:cs typeface="+mn-cs"/>
              </a:rPr>
              <a:t>Accumulation de masse impossible</a:t>
            </a:r>
          </a:p>
        </p:txBody>
      </p:sp>
      <p:grpSp>
        <p:nvGrpSpPr>
          <p:cNvPr id="17421" name="Group 56"/>
          <p:cNvGrpSpPr>
            <a:grpSpLocks/>
          </p:cNvGrpSpPr>
          <p:nvPr/>
        </p:nvGrpSpPr>
        <p:grpSpPr bwMode="auto">
          <a:xfrm>
            <a:off x="5180013" y="1219200"/>
            <a:ext cx="4529137" cy="1143000"/>
            <a:chOff x="3552" y="912"/>
            <a:chExt cx="2854" cy="720"/>
          </a:xfrm>
        </p:grpSpPr>
        <p:sp>
          <p:nvSpPr>
            <p:cNvPr id="15417" name="Text Box 57"/>
            <p:cNvSpPr txBox="1">
              <a:spLocks noChangeArrowheads="1"/>
            </p:cNvSpPr>
            <p:nvPr/>
          </p:nvSpPr>
          <p:spPr bwMode="auto">
            <a:xfrm>
              <a:off x="5424" y="1006"/>
              <a:ext cx="982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77" tIns="45740" rIns="91477" bIns="4574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latin typeface="Chalkboard" charset="0"/>
                  <a:cs typeface="+mn-cs"/>
                </a:rPr>
                <a:t>Constante</a:t>
              </a:r>
            </a:p>
          </p:txBody>
        </p:sp>
        <p:grpSp>
          <p:nvGrpSpPr>
            <p:cNvPr id="17426" name="Group 58"/>
            <p:cNvGrpSpPr>
              <a:grpSpLocks/>
            </p:cNvGrpSpPr>
            <p:nvPr/>
          </p:nvGrpSpPr>
          <p:grpSpPr bwMode="auto">
            <a:xfrm>
              <a:off x="3552" y="912"/>
              <a:ext cx="1862" cy="720"/>
              <a:chOff x="432" y="624"/>
              <a:chExt cx="1862" cy="720"/>
            </a:xfrm>
          </p:grpSpPr>
          <p:sp>
            <p:nvSpPr>
              <p:cNvPr id="15419" name="Text Box 59"/>
              <p:cNvSpPr txBox="1">
                <a:spLocks noChangeArrowheads="1"/>
              </p:cNvSpPr>
              <p:nvPr/>
            </p:nvSpPr>
            <p:spPr bwMode="auto">
              <a:xfrm>
                <a:off x="432" y="720"/>
                <a:ext cx="44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77" tIns="45740" rIns="91477" bIns="4574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M =</a:t>
                </a:r>
              </a:p>
            </p:txBody>
          </p:sp>
          <p:graphicFrame>
            <p:nvGraphicFramePr>
              <p:cNvPr id="17428" name="Object 60"/>
              <p:cNvGraphicFramePr>
                <a:graphicFrameLocks noChangeAspect="1"/>
              </p:cNvGraphicFramePr>
              <p:nvPr/>
            </p:nvGraphicFramePr>
            <p:xfrm>
              <a:off x="839" y="624"/>
              <a:ext cx="566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753" name="Équation" r:id="rId11" imgW="355600" imgH="368300" progId="Equation.3">
                      <p:embed/>
                    </p:oleObj>
                  </mc:Choice>
                  <mc:Fallback>
                    <p:oleObj name="Équation" r:id="rId11" imgW="355600" imgH="368300" progId="Equation.3">
                      <p:embed/>
                      <p:pic>
                        <p:nvPicPr>
                          <p:cNvPr id="0" name="Object 6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39" y="624"/>
                            <a:ext cx="566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421" name="Rectangle 61"/>
              <p:cNvSpPr>
                <a:spLocks noChangeArrowheads="1"/>
              </p:cNvSpPr>
              <p:nvPr/>
            </p:nvSpPr>
            <p:spPr bwMode="auto">
              <a:xfrm>
                <a:off x="1165" y="732"/>
                <a:ext cx="112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77" tIns="45740" rIns="91477" bIns="45740">
                <a:spAutoFit/>
              </a:bodyPr>
              <a:lstStyle/>
              <a:p>
                <a:pPr>
                  <a:defRPr/>
                </a:pPr>
                <a:r>
                  <a:rPr lang="fr-FR" sz="2400">
                    <a:solidFill>
                      <a:srgbClr val="996633"/>
                    </a:solidFill>
                    <a:latin typeface="Symbol" charset="0"/>
                    <a:cs typeface="+mn-cs"/>
                  </a:rPr>
                  <a:t>r</a:t>
                </a:r>
                <a:r>
                  <a:rPr lang="fr-FR" sz="2400" baseline="-25000">
                    <a:solidFill>
                      <a:srgbClr val="996633"/>
                    </a:solidFill>
                    <a:latin typeface="Symbol" charset="0"/>
                    <a:cs typeface="+mn-cs"/>
                  </a:rPr>
                  <a:t>0</a:t>
                </a:r>
                <a:r>
                  <a:rPr lang="fr-FR" sz="24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fr-FR" sz="2400">
                    <a:latin typeface="Times New Roman" charset="0"/>
                    <a:cs typeface="+mn-cs"/>
                  </a:rPr>
                  <a:t>dV = </a:t>
                </a:r>
                <a:r>
                  <a:rPr lang="fr-FR" sz="2400">
                    <a:solidFill>
                      <a:srgbClr val="996633"/>
                    </a:solidFill>
                    <a:latin typeface="Symbol" charset="0"/>
                    <a:cs typeface="+mn-cs"/>
                  </a:rPr>
                  <a:t>r</a:t>
                </a:r>
                <a:r>
                  <a:rPr lang="fr-FR" sz="2400" baseline="-25000">
                    <a:solidFill>
                      <a:srgbClr val="996633"/>
                    </a:solidFill>
                    <a:latin typeface="Symbol" charset="0"/>
                    <a:cs typeface="+mn-cs"/>
                  </a:rPr>
                  <a:t>0</a:t>
                </a:r>
                <a:r>
                  <a:rPr lang="fr-FR" sz="2400">
                    <a:latin typeface="Times New Roman" charset="0"/>
                    <a:cs typeface="+mn-cs"/>
                  </a:rPr>
                  <a:t>V </a:t>
                </a:r>
              </a:p>
            </p:txBody>
          </p:sp>
          <p:sp>
            <p:nvSpPr>
              <p:cNvPr id="15422" name="Text Box 62"/>
              <p:cNvSpPr txBox="1">
                <a:spLocks noChangeArrowheads="1"/>
              </p:cNvSpPr>
              <p:nvPr/>
            </p:nvSpPr>
            <p:spPr bwMode="auto">
              <a:xfrm>
                <a:off x="926" y="1056"/>
                <a:ext cx="25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77" tIns="45740" rIns="91477" bIns="4574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>
                    <a:latin typeface="Times New Roman" charset="0"/>
                    <a:cs typeface="+mn-cs"/>
                  </a:rPr>
                  <a:t>V</a:t>
                </a:r>
              </a:p>
            </p:txBody>
          </p:sp>
        </p:grpSp>
      </p:grpSp>
      <p:sp>
        <p:nvSpPr>
          <p:cNvPr id="15431" name="Text Box 7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88925" y="2093913"/>
            <a:ext cx="3856038" cy="4762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>
                <a:solidFill>
                  <a:schemeClr val="bg1"/>
                </a:solidFill>
                <a:cs typeface="+mn-cs"/>
              </a:rPr>
              <a:t>Conservation de la masse :</a:t>
            </a:r>
          </a:p>
        </p:txBody>
      </p:sp>
      <p:sp>
        <p:nvSpPr>
          <p:cNvPr id="15433" name="Rectangle 73"/>
          <p:cNvSpPr>
            <a:spLocks noChangeArrowheads="1"/>
          </p:cNvSpPr>
          <p:nvPr/>
        </p:nvSpPr>
        <p:spPr bwMode="auto">
          <a:xfrm>
            <a:off x="1371600" y="1295400"/>
            <a:ext cx="1981200" cy="609600"/>
          </a:xfrm>
          <a:prstGeom prst="rect">
            <a:avLst/>
          </a:prstGeom>
          <a:solidFill>
            <a:schemeClr val="folHlink">
              <a:alpha val="28999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5437" name="Rectangle 7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>
              <a:defRPr/>
            </a:pPr>
            <a:r>
              <a:rPr lang="fr-FR">
                <a:cs typeface="+mj-cs"/>
              </a:rPr>
              <a:t>Fluide incompressible</a:t>
            </a:r>
          </a:p>
        </p:txBody>
      </p:sp>
      <p:sp>
        <p:nvSpPr>
          <p:cNvPr id="65" name="AutoShape 36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13335336-41B3-9746-9093-E3626BCB2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1797" y="6734393"/>
            <a:ext cx="625123" cy="603485"/>
          </a:xfrm>
          <a:prstGeom prst="actionButtonReturn">
            <a:avLst/>
          </a:prstGeom>
          <a:solidFill>
            <a:srgbClr val="FFFFFF"/>
          </a:solidFill>
          <a:ln w="6350">
            <a:solidFill>
              <a:schemeClr val="tx1">
                <a:lumMod val="65000"/>
                <a:lumOff val="35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  <a:scene3d>
            <a:camera prst="orthographicFront"/>
            <a:lightRig rig="threePt" dir="t"/>
          </a:scene3d>
          <a:sp3d extrusionH="44450" prstMaterial="plastic">
            <a:bevelT w="82550" prst="coolSlant"/>
            <a:extrusionClr>
              <a:schemeClr val="tx1"/>
            </a:extrusionClr>
          </a:sp3d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881"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3" grpId="0" animBg="1"/>
      <p:bldP spid="62" grpId="0" animBg="1"/>
      <p:bldP spid="15372" grpId="0" animBg="1"/>
      <p:bldP spid="15384" grpId="0" animBg="1"/>
      <p:bldP spid="15364" grpId="0" animBg="1"/>
      <p:bldP spid="15415" grpId="0"/>
      <p:bldP spid="15431" grpId="0" animBg="1"/>
      <p:bldP spid="6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06302" y="1759744"/>
            <a:ext cx="2110157" cy="44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300">
                <a:latin typeface="Chalkboard" charset="0"/>
                <a:cs typeface="+mn-cs"/>
              </a:rPr>
              <a:t>Acceptable si :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624638" y="4117975"/>
            <a:ext cx="188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fr-FR">
              <a:latin typeface="Times New Roman" charset="0"/>
              <a:cs typeface="+mn-cs"/>
            </a:endParaRP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88900" y="4884738"/>
            <a:ext cx="10482263" cy="156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fr-FR" sz="2300">
                <a:solidFill>
                  <a:srgbClr val="FF0000"/>
                </a:solidFill>
                <a:latin typeface="Chalkboard" charset="0"/>
                <a:cs typeface="+mn-cs"/>
              </a:rPr>
              <a:t> Validité indépendante du caractère gazeux ou liquide</a:t>
            </a:r>
          </a:p>
          <a:p>
            <a:pPr>
              <a:buFontTx/>
              <a:buChar char="•"/>
              <a:defRPr/>
            </a:pPr>
            <a:r>
              <a:rPr lang="fr-FR" sz="2300">
                <a:solidFill>
                  <a:srgbClr val="FF0000"/>
                </a:solidFill>
                <a:latin typeface="Chalkboard" charset="0"/>
                <a:cs typeface="+mn-cs"/>
              </a:rPr>
              <a:t> Inutilisable si Ma &gt; 0,3</a:t>
            </a:r>
          </a:p>
          <a:p>
            <a:pPr>
              <a:buFontTx/>
              <a:buChar char="•"/>
              <a:defRPr/>
            </a:pPr>
            <a:r>
              <a:rPr lang="fr-FR" sz="2300">
                <a:solidFill>
                  <a:srgbClr val="FF0000"/>
                </a:solidFill>
                <a:latin typeface="Chalkboard" charset="0"/>
                <a:cs typeface="+mn-cs"/>
              </a:rPr>
              <a:t> Inutilisable pour rendre compte de certains phénomènes (acoustique, chocs)</a:t>
            </a:r>
          </a:p>
          <a:p>
            <a:pPr>
              <a:buFontTx/>
              <a:buChar char="•"/>
              <a:defRPr/>
            </a:pPr>
            <a:r>
              <a:rPr lang="fr-FR" sz="2300">
                <a:solidFill>
                  <a:srgbClr val="FF0000"/>
                </a:solidFill>
                <a:latin typeface="Chalkboard" charset="0"/>
                <a:cs typeface="+mn-cs"/>
              </a:rPr>
              <a:t> En pratique presque toujours valable dans les liquides</a:t>
            </a:r>
          </a:p>
        </p:txBody>
      </p:sp>
      <p:sp>
        <p:nvSpPr>
          <p:cNvPr id="16399" name="AutoShape 15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684213" y="6635750"/>
            <a:ext cx="687387" cy="455613"/>
          </a:xfrm>
          <a:prstGeom prst="actionButtonReturn">
            <a:avLst/>
          </a:prstGeom>
          <a:solidFill>
            <a:srgbClr val="E9FFA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6723063" y="1729582"/>
            <a:ext cx="284956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>
                <a:latin typeface="Times New Roman" charset="0"/>
                <a:cs typeface="+mn-cs"/>
              </a:rPr>
              <a:t>Ma </a:t>
            </a:r>
            <a:r>
              <a:rPr lang="fr-FR" sz="2300">
                <a:latin typeface="Chalkboard" charset="0"/>
                <a:cs typeface="+mn-cs"/>
              </a:rPr>
              <a:t>nombre de Mach</a:t>
            </a:r>
          </a:p>
        </p:txBody>
      </p:sp>
      <p:grpSp>
        <p:nvGrpSpPr>
          <p:cNvPr id="16408" name="Group 24"/>
          <p:cNvGrpSpPr>
            <a:grpSpLocks/>
          </p:cNvGrpSpPr>
          <p:nvPr/>
        </p:nvGrpSpPr>
        <p:grpSpPr bwMode="auto">
          <a:xfrm>
            <a:off x="1019175" y="2735263"/>
            <a:ext cx="6462713" cy="1046162"/>
            <a:chOff x="549" y="1562"/>
            <a:chExt cx="3483" cy="598"/>
          </a:xfrm>
        </p:grpSpPr>
        <p:grpSp>
          <p:nvGrpSpPr>
            <p:cNvPr id="18447" name="Group 23"/>
            <p:cNvGrpSpPr>
              <a:grpSpLocks/>
            </p:cNvGrpSpPr>
            <p:nvPr/>
          </p:nvGrpSpPr>
          <p:grpSpPr bwMode="auto">
            <a:xfrm>
              <a:off x="549" y="1632"/>
              <a:ext cx="2366" cy="460"/>
              <a:chOff x="240" y="1728"/>
              <a:chExt cx="2366" cy="460"/>
            </a:xfrm>
          </p:grpSpPr>
          <p:sp>
            <p:nvSpPr>
              <p:cNvPr id="16388" name="Text Box 4"/>
              <p:cNvSpPr txBox="1">
                <a:spLocks noChangeArrowheads="1"/>
              </p:cNvSpPr>
              <p:nvPr/>
            </p:nvSpPr>
            <p:spPr bwMode="auto">
              <a:xfrm>
                <a:off x="240" y="1728"/>
                <a:ext cx="2366" cy="2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4299" tIns="52149" rIns="104299" bIns="52149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>
                    <a:latin typeface="Times New Roman" charset="0"/>
                    <a:cs typeface="+mn-cs"/>
                  </a:rPr>
                  <a:t>c </a:t>
                </a:r>
                <a:r>
                  <a:rPr lang="fr-FR" sz="2300">
                    <a:latin typeface="Chalkboard" charset="0"/>
                    <a:cs typeface="+mn-cs"/>
                  </a:rPr>
                  <a:t>vitesse du son dans le fluide  </a:t>
                </a:r>
              </a:p>
            </p:txBody>
          </p:sp>
          <p:sp>
            <p:nvSpPr>
              <p:cNvPr id="16392" name="Text Box 8"/>
              <p:cNvSpPr txBox="1">
                <a:spLocks noChangeArrowheads="1"/>
              </p:cNvSpPr>
              <p:nvPr/>
            </p:nvSpPr>
            <p:spPr bwMode="auto">
              <a:xfrm>
                <a:off x="336" y="1918"/>
                <a:ext cx="2102" cy="2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04299" tIns="52149" rIns="104299" bIns="52149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sz="2300">
                    <a:latin typeface="Chalkboard" charset="0"/>
                    <a:cs typeface="+mn-cs"/>
                  </a:rPr>
                  <a:t>déduite de l</a:t>
                </a:r>
                <a:r>
                  <a:rPr lang="ja-JP" altLang="fr-FR" sz="2300">
                    <a:latin typeface="Arial"/>
                    <a:cs typeface="+mn-cs"/>
                  </a:rPr>
                  <a:t>’</a:t>
                </a:r>
                <a:r>
                  <a:rPr lang="fr-FR" sz="2300">
                    <a:latin typeface="Chalkboard" charset="0"/>
                    <a:cs typeface="+mn-cs"/>
                  </a:rPr>
                  <a:t>équation d</a:t>
                </a:r>
                <a:r>
                  <a:rPr lang="ja-JP" altLang="fr-FR" sz="2300">
                    <a:latin typeface="Arial"/>
                    <a:cs typeface="+mn-cs"/>
                  </a:rPr>
                  <a:t>’</a:t>
                </a:r>
                <a:r>
                  <a:rPr lang="fr-FR" sz="2300">
                    <a:latin typeface="Chalkboard" charset="0"/>
                    <a:cs typeface="+mn-cs"/>
                  </a:rPr>
                  <a:t>état</a:t>
                </a:r>
              </a:p>
            </p:txBody>
          </p:sp>
        </p:grpSp>
        <p:pic>
          <p:nvPicPr>
            <p:cNvPr id="18448" name="Picture 18" descr="&#10;Image 100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3" y="1562"/>
              <a:ext cx="1179" cy="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409" name="Group 25"/>
          <p:cNvGrpSpPr>
            <a:grpSpLocks/>
          </p:cNvGrpSpPr>
          <p:nvPr/>
        </p:nvGrpSpPr>
        <p:grpSpPr bwMode="auto">
          <a:xfrm>
            <a:off x="1149350" y="3751264"/>
            <a:ext cx="8908735" cy="1237566"/>
            <a:chOff x="619" y="2112"/>
            <a:chExt cx="4801" cy="707"/>
          </a:xfrm>
        </p:grpSpPr>
        <p:sp>
          <p:nvSpPr>
            <p:cNvPr id="16395" name="Text Box 11"/>
            <p:cNvSpPr txBox="1">
              <a:spLocks noChangeArrowheads="1"/>
            </p:cNvSpPr>
            <p:nvPr/>
          </p:nvSpPr>
          <p:spPr bwMode="auto">
            <a:xfrm>
              <a:off x="619" y="2338"/>
              <a:ext cx="2197" cy="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300">
                  <a:latin typeface="Chalkboard" charset="0"/>
                  <a:cs typeface="+mn-cs"/>
                </a:rPr>
                <a:t>Exemple pour un gaz parfait:</a:t>
              </a:r>
            </a:p>
          </p:txBody>
        </p:sp>
        <p:sp>
          <p:nvSpPr>
            <p:cNvPr id="16397" name="Text Box 13"/>
            <p:cNvSpPr txBox="1">
              <a:spLocks noChangeArrowheads="1"/>
            </p:cNvSpPr>
            <p:nvPr/>
          </p:nvSpPr>
          <p:spPr bwMode="auto">
            <a:xfrm>
              <a:off x="4227" y="2344"/>
              <a:ext cx="1193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latin typeface="Times New Roman" charset="0"/>
                  <a:cs typeface="+mn-cs"/>
                </a:rPr>
                <a:t>= </a:t>
              </a:r>
              <a:r>
                <a:rPr lang="fr-FR">
                  <a:latin typeface="Chalkboard" charset="0"/>
                  <a:cs typeface="+mn-cs"/>
                </a:rPr>
                <a:t>340 m/s air </a:t>
              </a:r>
              <a:br>
                <a:rPr lang="fr-FR">
                  <a:latin typeface="Chalkboard" charset="0"/>
                  <a:cs typeface="+mn-cs"/>
                </a:rPr>
              </a:br>
              <a:r>
                <a:rPr lang="fr-FR">
                  <a:latin typeface="Chalkboard" charset="0"/>
                  <a:cs typeface="+mn-cs"/>
                </a:rPr>
                <a:t>	à 298 K</a:t>
              </a:r>
            </a:p>
          </p:txBody>
        </p:sp>
        <p:pic>
          <p:nvPicPr>
            <p:cNvPr id="18446" name="Picture 19" descr="&#10;Image 101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3" y="2112"/>
              <a:ext cx="1217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40" name="Picture 22" descr="&#10;Image 103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1561307"/>
            <a:ext cx="37687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0" name="Rectangle 26"/>
          <p:cNvSpPr>
            <a:spLocks noChangeArrowheads="1"/>
          </p:cNvSpPr>
          <p:nvPr/>
        </p:nvSpPr>
        <p:spPr bwMode="auto">
          <a:xfrm>
            <a:off x="4038600" y="1477169"/>
            <a:ext cx="2209800" cy="990600"/>
          </a:xfrm>
          <a:prstGeom prst="rect">
            <a:avLst/>
          </a:prstGeom>
          <a:solidFill>
            <a:srgbClr val="FFCC66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2468935" y="1705769"/>
            <a:ext cx="1219200" cy="533400"/>
          </a:xfrm>
          <a:prstGeom prst="rect">
            <a:avLst/>
          </a:prstGeom>
          <a:solidFill>
            <a:srgbClr val="FFCC66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415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>
              <a:defRPr/>
            </a:pPr>
            <a:r>
              <a:rPr lang="fr-FR">
                <a:cs typeface="+mj-cs"/>
              </a:rPr>
              <a:t>Validité fluide incompressible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7501367" y="2989337"/>
            <a:ext cx="1801084" cy="46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>
                <a:latin typeface="+mj-lt"/>
                <a:cs typeface="+mn-cs"/>
              </a:rPr>
              <a:t>(cf. thermo)</a:t>
            </a:r>
            <a:endParaRPr lang="fr-FR" sz="2300">
              <a:latin typeface="+mj-lt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69925" y="2051050"/>
            <a:ext cx="8242300" cy="205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fr-FR" sz="2300">
                <a:solidFill>
                  <a:srgbClr val="FF0000"/>
                </a:solidFill>
                <a:latin typeface="Chalkboard" charset="0"/>
                <a:cs typeface="+mn-cs"/>
              </a:rPr>
              <a:t> mouvement non dissipatif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fr-FR" sz="2300">
                <a:solidFill>
                  <a:srgbClr val="FF0000"/>
                </a:solidFill>
                <a:latin typeface="Chalkboard" charset="0"/>
                <a:cs typeface="+mn-cs"/>
              </a:rPr>
              <a:t> conservation de l</a:t>
            </a:r>
            <a:r>
              <a:rPr lang="ja-JP" altLang="fr-FR" sz="2300">
                <a:solidFill>
                  <a:srgbClr val="FF0000"/>
                </a:solidFill>
                <a:latin typeface="Arial"/>
                <a:cs typeface="+mn-cs"/>
              </a:rPr>
              <a:t>’</a:t>
            </a:r>
            <a:r>
              <a:rPr lang="fr-FR" sz="2300">
                <a:solidFill>
                  <a:srgbClr val="FF0000"/>
                </a:solidFill>
                <a:latin typeface="Chalkboard" charset="0"/>
                <a:cs typeface="+mn-cs"/>
              </a:rPr>
              <a:t>énergie mécanique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fr-FR" sz="2300">
                <a:solidFill>
                  <a:srgbClr val="FF0000"/>
                </a:solidFill>
                <a:latin typeface="Chalkboard" charset="0"/>
                <a:cs typeface="+mn-cs"/>
              </a:rPr>
              <a:t> pas d</a:t>
            </a:r>
            <a:r>
              <a:rPr lang="ja-JP" altLang="fr-FR" sz="2300">
                <a:solidFill>
                  <a:srgbClr val="FF0000"/>
                </a:solidFill>
                <a:latin typeface="Arial"/>
                <a:cs typeface="+mn-cs"/>
              </a:rPr>
              <a:t>’</a:t>
            </a:r>
            <a:r>
              <a:rPr lang="fr-FR" sz="2300">
                <a:solidFill>
                  <a:srgbClr val="FF0000"/>
                </a:solidFill>
                <a:latin typeface="Chalkboard" charset="0"/>
                <a:cs typeface="+mn-cs"/>
              </a:rPr>
              <a:t>adhérence aux parois solides : le fluide « glisse »</a:t>
            </a:r>
            <a:br>
              <a:rPr lang="fr-FR" sz="2300">
                <a:solidFill>
                  <a:srgbClr val="FF0000"/>
                </a:solidFill>
                <a:latin typeface="Chalkboard" charset="0"/>
                <a:cs typeface="+mn-cs"/>
              </a:rPr>
            </a:br>
            <a:r>
              <a:rPr lang="fr-FR" sz="2300">
                <a:solidFill>
                  <a:srgbClr val="FF0000"/>
                </a:solidFill>
                <a:latin typeface="Chalkboard" charset="0"/>
                <a:cs typeface="+mn-cs"/>
              </a:rPr>
              <a:t>	</a:t>
            </a:r>
            <a:r>
              <a:rPr lang="fr-FR" sz="2300">
                <a:solidFill>
                  <a:srgbClr val="FF0000"/>
                </a:solidFill>
                <a:latin typeface="Chalkboard" charset="0"/>
                <a:cs typeface="+mn-cs"/>
                <a:sym typeface="Wingdings"/>
              </a:rPr>
              <a:t> écoulement de Couette impossible</a:t>
            </a:r>
            <a:endParaRPr lang="fr-FR" sz="2300">
              <a:solidFill>
                <a:srgbClr val="FF0000"/>
              </a:solidFill>
              <a:latin typeface="Chalkboard" charset="0"/>
              <a:cs typeface="+mn-cs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fr-FR" sz="2300">
                <a:solidFill>
                  <a:srgbClr val="FF0000"/>
                </a:solidFill>
                <a:latin typeface="Chalkboard" charset="0"/>
                <a:cs typeface="+mn-cs"/>
              </a:rPr>
              <a:t> ouvre de nombreuses simplifications mathématiques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534988" y="1524000"/>
            <a:ext cx="6126162" cy="387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fr-FR" sz="2300">
                <a:solidFill>
                  <a:schemeClr val="bg1"/>
                </a:solidFill>
                <a:cs typeface="+mn-cs"/>
              </a:rPr>
              <a:t>Permet de négliger les frottements visqueux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93738" y="5410200"/>
            <a:ext cx="9725760" cy="130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fr-FR" sz="2300">
                <a:solidFill>
                  <a:srgbClr val="FF0000"/>
                </a:solidFill>
                <a:cs typeface="+mn-cs"/>
              </a:rPr>
              <a:t> du freinage visqueux d</a:t>
            </a:r>
            <a:r>
              <a:rPr lang="ja-JP" altLang="fr-FR" sz="2300">
                <a:solidFill>
                  <a:srgbClr val="FF0000"/>
                </a:solidFill>
                <a:latin typeface="Arial"/>
                <a:cs typeface="+mn-cs"/>
              </a:rPr>
              <a:t>’</a:t>
            </a:r>
            <a:r>
              <a:rPr lang="fr-FR" sz="2300">
                <a:solidFill>
                  <a:srgbClr val="FF0000"/>
                </a:solidFill>
                <a:cs typeface="+mn-cs"/>
              </a:rPr>
              <a:t>un corps ou d</a:t>
            </a:r>
            <a:r>
              <a:rPr lang="ja-JP" altLang="fr-FR" sz="2300">
                <a:solidFill>
                  <a:srgbClr val="FF0000"/>
                </a:solidFill>
                <a:latin typeface="Arial"/>
                <a:cs typeface="+mn-cs"/>
              </a:rPr>
              <a:t>’</a:t>
            </a:r>
            <a:r>
              <a:rPr lang="fr-FR" sz="2300">
                <a:solidFill>
                  <a:srgbClr val="FF0000"/>
                </a:solidFill>
                <a:cs typeface="+mn-cs"/>
              </a:rPr>
              <a:t>un fluide (voiture économique !)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fr-FR" sz="2300">
                <a:solidFill>
                  <a:srgbClr val="FF0000"/>
                </a:solidFill>
                <a:cs typeface="+mn-cs"/>
              </a:rPr>
              <a:t> de l</a:t>
            </a:r>
            <a:r>
              <a:rPr lang="ja-JP" altLang="fr-FR" sz="2300">
                <a:solidFill>
                  <a:srgbClr val="FF0000"/>
                </a:solidFill>
                <a:latin typeface="Arial"/>
                <a:cs typeface="+mn-cs"/>
              </a:rPr>
              <a:t>’</a:t>
            </a:r>
            <a:r>
              <a:rPr lang="fr-FR" sz="2300">
                <a:solidFill>
                  <a:srgbClr val="FF0000"/>
                </a:solidFill>
                <a:cs typeface="+mn-cs"/>
              </a:rPr>
              <a:t>amortissement des ondes (vagues, acoustiques, ...)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fr-FR" sz="2300">
                <a:solidFill>
                  <a:srgbClr val="FF0000"/>
                </a:solidFill>
                <a:cs typeface="+mn-cs"/>
              </a:rPr>
              <a:t> de la nécessité de pomper un fluide (cf. cours 5)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533400" y="4800600"/>
            <a:ext cx="5986463" cy="4603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/>
          <a:p>
            <a:pPr>
              <a:defRPr/>
            </a:pPr>
            <a:r>
              <a:rPr lang="fr-FR" sz="2300">
                <a:solidFill>
                  <a:schemeClr val="bg1"/>
                </a:solidFill>
                <a:cs typeface="+mn-cs"/>
              </a:rPr>
              <a:t>Limitations évidentes. Ne rend pas compte :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3659188" y="6997700"/>
            <a:ext cx="2589212" cy="469900"/>
          </a:xfrm>
          <a:prstGeom prst="rect">
            <a:avLst/>
          </a:prstGeom>
          <a:solidFill>
            <a:schemeClr val="tx1"/>
          </a:solidFill>
          <a:ln w="9525">
            <a:solidFill>
              <a:srgbClr val="E9FFA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fr-FR" sz="2300">
                <a:solidFill>
                  <a:srgbClr val="E9FFA1"/>
                </a:solidFill>
                <a:latin typeface="Chalkboard" charset="0"/>
                <a:cs typeface="+mn-cs"/>
              </a:rPr>
              <a:t>Validité ?</a:t>
            </a:r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>
              <a:defRPr/>
            </a:pPr>
            <a:r>
              <a:rPr lang="fr-FR">
                <a:cs typeface="+mj-cs"/>
              </a:rPr>
              <a:t>Modèle de fluide parfait</a:t>
            </a:r>
          </a:p>
        </p:txBody>
      </p:sp>
      <p:sp>
        <p:nvSpPr>
          <p:cNvPr id="2" name="Bouton d'action : Précédent 1">
            <a:hlinkClick r:id="rId3" action="ppaction://hlinksldjump" highlightClick="1"/>
          </p:cNvPr>
          <p:cNvSpPr/>
          <p:nvPr/>
        </p:nvSpPr>
        <p:spPr bwMode="auto">
          <a:xfrm>
            <a:off x="9088735" y="3061345"/>
            <a:ext cx="504056" cy="504056"/>
          </a:xfrm>
          <a:prstGeom prst="actionButtonBackPrevious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uiExpand="1" build="p"/>
      <p:bldP spid="17413" grpId="0" build="p"/>
      <p:bldP spid="17414" grpId="0" animBg="1"/>
      <p:bldP spid="174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762000" y="1828800"/>
            <a:ext cx="3373438" cy="444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fr-FR" sz="2200">
                <a:solidFill>
                  <a:schemeClr val="bg1"/>
                </a:solidFill>
                <a:latin typeface="Chalkboard" charset="0"/>
                <a:cs typeface="+mn-cs"/>
              </a:rPr>
              <a:t> Ecoulements externes :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762000" y="5604341"/>
            <a:ext cx="3711575" cy="444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/>
          <a:p>
            <a:pPr>
              <a:buFontTx/>
              <a:buChar char="•"/>
              <a:defRPr/>
            </a:pPr>
            <a:r>
              <a:rPr lang="fr-FR" sz="2200">
                <a:solidFill>
                  <a:schemeClr val="bg1"/>
                </a:solidFill>
                <a:cs typeface="+mn-cs"/>
              </a:rPr>
              <a:t> Ecoulements en conduite :</a:t>
            </a: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1171575" y="6129803"/>
            <a:ext cx="7261945" cy="110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/>
          <a:p>
            <a:pPr>
              <a:defRPr/>
            </a:pPr>
            <a:r>
              <a:rPr lang="fr-FR" sz="2200">
                <a:cs typeface="+mn-cs"/>
              </a:rPr>
              <a:t>Fluide parfait applicable courtes distances (Bernoulli) ...</a:t>
            </a:r>
            <a:br>
              <a:rPr lang="fr-FR" sz="2200">
                <a:cs typeface="+mn-cs"/>
              </a:rPr>
            </a:br>
            <a:r>
              <a:rPr lang="fr-FR" sz="2200">
                <a:cs typeface="+mn-cs"/>
              </a:rPr>
              <a:t>	avec </a:t>
            </a:r>
            <a:r>
              <a:rPr lang="fr-FR" sz="2200">
                <a:solidFill>
                  <a:srgbClr val="FF0000"/>
                </a:solidFill>
                <a:cs typeface="+mn-cs"/>
              </a:rPr>
              <a:t>correction pour pertes de charges</a:t>
            </a:r>
            <a:br>
              <a:rPr lang="fr-FR" sz="2200">
                <a:solidFill>
                  <a:srgbClr val="FF0000"/>
                </a:solidFill>
                <a:cs typeface="+mn-cs"/>
              </a:rPr>
            </a:br>
            <a:r>
              <a:rPr lang="fr-FR" sz="2200">
                <a:solidFill>
                  <a:srgbClr val="FF0000"/>
                </a:solidFill>
                <a:cs typeface="+mn-cs"/>
              </a:rPr>
              <a:t>	(Bernoulli généralisé, cf. cours 5)</a:t>
            </a: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1171575" y="2419350"/>
            <a:ext cx="4970028" cy="280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/>
          <a:p>
            <a:pPr>
              <a:defRPr/>
            </a:pPr>
            <a:r>
              <a:rPr lang="fr-FR" sz="2200">
                <a:solidFill>
                  <a:srgbClr val="FF0000"/>
                </a:solidFill>
                <a:cs typeface="+mn-cs"/>
              </a:rPr>
              <a:t>Si Re &gt;&gt; 1, valable à l</a:t>
            </a:r>
            <a:r>
              <a:rPr lang="ja-JP" altLang="fr-FR" sz="2200">
                <a:solidFill>
                  <a:srgbClr val="FF0000"/>
                </a:solidFill>
                <a:latin typeface="Arial"/>
                <a:cs typeface="+mn-cs"/>
              </a:rPr>
              <a:t>’</a:t>
            </a:r>
            <a:r>
              <a:rPr lang="fr-FR" sz="2200">
                <a:solidFill>
                  <a:srgbClr val="FF0000"/>
                </a:solidFill>
                <a:cs typeface="+mn-cs"/>
              </a:rPr>
              <a:t>extérieur de la </a:t>
            </a:r>
            <a:br>
              <a:rPr lang="fr-FR" sz="2200">
                <a:solidFill>
                  <a:srgbClr val="FF0000"/>
                </a:solidFill>
                <a:cs typeface="+mn-cs"/>
              </a:rPr>
            </a:br>
            <a:r>
              <a:rPr lang="fr-FR" sz="2200">
                <a:solidFill>
                  <a:srgbClr val="FF0000"/>
                </a:solidFill>
                <a:cs typeface="+mn-cs"/>
              </a:rPr>
              <a:t>	couche limite (qui est petite)</a:t>
            </a:r>
            <a:br>
              <a:rPr lang="fr-FR" sz="2200">
                <a:solidFill>
                  <a:srgbClr val="FF0000"/>
                </a:solidFill>
                <a:cs typeface="+mn-cs"/>
              </a:rPr>
            </a:br>
            <a:r>
              <a:rPr lang="fr-FR" sz="2200">
                <a:solidFill>
                  <a:srgbClr val="FF0000"/>
                </a:solidFill>
                <a:cs typeface="+mn-cs"/>
              </a:rPr>
              <a:t>	et du sillage (cf. cours 9)</a:t>
            </a:r>
          </a:p>
          <a:p>
            <a:pPr>
              <a:defRPr/>
            </a:pPr>
            <a:endParaRPr lang="fr-FR" sz="2200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r>
              <a:rPr lang="fr-FR" sz="2200">
                <a:solidFill>
                  <a:srgbClr val="FF0000"/>
                </a:solidFill>
                <a:cs typeface="+mn-cs"/>
              </a:rPr>
              <a:t>Si Re &lt;&lt; 1, totalement invalide,</a:t>
            </a:r>
          </a:p>
          <a:p>
            <a:pPr>
              <a:defRPr/>
            </a:pPr>
            <a:r>
              <a:rPr lang="fr-FR" sz="2200">
                <a:solidFill>
                  <a:srgbClr val="FF0000"/>
                </a:solidFill>
                <a:cs typeface="+mn-cs"/>
              </a:rPr>
              <a:t>	à traiter par théorie </a:t>
            </a:r>
            <a:br>
              <a:rPr lang="fr-FR" sz="2200">
                <a:solidFill>
                  <a:srgbClr val="FF0000"/>
                </a:solidFill>
                <a:cs typeface="+mn-cs"/>
              </a:rPr>
            </a:br>
            <a:r>
              <a:rPr lang="fr-FR" sz="2200">
                <a:solidFill>
                  <a:srgbClr val="FF0000"/>
                </a:solidFill>
                <a:cs typeface="+mn-cs"/>
              </a:rPr>
              <a:t>	écoulements rampants.</a:t>
            </a:r>
            <a:br>
              <a:rPr lang="fr-FR" sz="2200">
                <a:solidFill>
                  <a:srgbClr val="FF0000"/>
                </a:solidFill>
                <a:cs typeface="+mn-cs"/>
              </a:rPr>
            </a:br>
            <a:r>
              <a:rPr lang="fr-FR" sz="2200">
                <a:solidFill>
                  <a:srgbClr val="FF0000"/>
                </a:solidFill>
                <a:cs typeface="+mn-cs"/>
              </a:rPr>
              <a:t>	(cf. cours 7, 8)</a:t>
            </a:r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>
              <a:defRPr/>
            </a:pPr>
            <a:r>
              <a:rPr lang="fr-FR">
                <a:cs typeface="+mj-cs"/>
              </a:rPr>
              <a:t>Validité fluide parfait</a:t>
            </a:r>
          </a:p>
        </p:txBody>
      </p:sp>
      <p:pic>
        <p:nvPicPr>
          <p:cNvPr id="20486" name="Picture 10" descr="Capture d’écran 2010#9DB3A3.png                                00093780Macintosh HD                   7C268657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152" y="1295400"/>
            <a:ext cx="2159000" cy="118586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6822356" y="1560513"/>
            <a:ext cx="2971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>
                <a:cs typeface="+mn-cs"/>
              </a:rPr>
              <a:t>Nombre de Reynolds</a:t>
            </a: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4552231" y="1295400"/>
            <a:ext cx="2133600" cy="1143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pic>
        <p:nvPicPr>
          <p:cNvPr id="10" name="Aile_decrochage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44519" y="2125241"/>
            <a:ext cx="3184079" cy="1791044"/>
          </a:xfrm>
          <a:prstGeom prst="rect">
            <a:avLst/>
          </a:prstGeom>
        </p:spPr>
      </p:pic>
      <p:pic>
        <p:nvPicPr>
          <p:cNvPr id="11" name="Rampant_Plaque_de_face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44519" y="3925441"/>
            <a:ext cx="2880320" cy="216024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7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0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4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5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2772" grpId="0" animBg="1"/>
      <p:bldP spid="32774" grpId="0" uiExpand="1" build="p"/>
      <p:bldP spid="3277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50" name="Group 58"/>
          <p:cNvGrpSpPr>
            <a:grpSpLocks/>
          </p:cNvGrpSpPr>
          <p:nvPr/>
        </p:nvGrpSpPr>
        <p:grpSpPr bwMode="auto">
          <a:xfrm>
            <a:off x="5081588" y="2514600"/>
            <a:ext cx="3995737" cy="4953000"/>
            <a:chOff x="3201" y="1584"/>
            <a:chExt cx="2517" cy="3120"/>
          </a:xfrm>
        </p:grpSpPr>
        <p:sp>
          <p:nvSpPr>
            <p:cNvPr id="33795" name="Rectangle 3"/>
            <p:cNvSpPr>
              <a:spLocks noChangeArrowheads="1"/>
            </p:cNvSpPr>
            <p:nvPr/>
          </p:nvSpPr>
          <p:spPr bwMode="auto">
            <a:xfrm>
              <a:off x="3201" y="3960"/>
              <a:ext cx="1274" cy="744"/>
            </a:xfrm>
            <a:prstGeom prst="rect">
              <a:avLst/>
            </a:prstGeom>
            <a:solidFill>
              <a:srgbClr val="0000FF">
                <a:alpha val="3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3796" name="Rectangle 4"/>
            <p:cNvSpPr>
              <a:spLocks noChangeArrowheads="1"/>
            </p:cNvSpPr>
            <p:nvPr/>
          </p:nvSpPr>
          <p:spPr bwMode="auto">
            <a:xfrm>
              <a:off x="3751" y="1584"/>
              <a:ext cx="1967" cy="1393"/>
            </a:xfrm>
            <a:prstGeom prst="rect">
              <a:avLst/>
            </a:prstGeom>
            <a:solidFill>
              <a:srgbClr val="0000FF">
                <a:alpha val="3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33849" name="Group 57"/>
          <p:cNvGrpSpPr>
            <a:grpSpLocks/>
          </p:cNvGrpSpPr>
          <p:nvPr/>
        </p:nvGrpSpPr>
        <p:grpSpPr bwMode="auto">
          <a:xfrm>
            <a:off x="3633788" y="2514600"/>
            <a:ext cx="2092325" cy="4876800"/>
            <a:chOff x="2289" y="1584"/>
            <a:chExt cx="1318" cy="3072"/>
          </a:xfrm>
        </p:grpSpPr>
        <p:sp>
          <p:nvSpPr>
            <p:cNvPr id="33798" name="Rectangle 6"/>
            <p:cNvSpPr>
              <a:spLocks noChangeArrowheads="1"/>
            </p:cNvSpPr>
            <p:nvPr/>
          </p:nvSpPr>
          <p:spPr bwMode="auto">
            <a:xfrm>
              <a:off x="2289" y="3936"/>
              <a:ext cx="672" cy="720"/>
            </a:xfrm>
            <a:prstGeom prst="rect">
              <a:avLst/>
            </a:prstGeom>
            <a:solidFill>
              <a:srgbClr val="FF0000">
                <a:alpha val="3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3799" name="Rectangle 7"/>
            <p:cNvSpPr>
              <a:spLocks noChangeArrowheads="1"/>
            </p:cNvSpPr>
            <p:nvPr/>
          </p:nvSpPr>
          <p:spPr bwMode="auto">
            <a:xfrm>
              <a:off x="2311" y="1584"/>
              <a:ext cx="1296" cy="1393"/>
            </a:xfrm>
            <a:prstGeom prst="rect">
              <a:avLst/>
            </a:prstGeom>
            <a:solidFill>
              <a:srgbClr val="FF0000">
                <a:alpha val="3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33848" name="Group 56"/>
          <p:cNvGrpSpPr>
            <a:grpSpLocks/>
          </p:cNvGrpSpPr>
          <p:nvPr/>
        </p:nvGrpSpPr>
        <p:grpSpPr bwMode="auto">
          <a:xfrm>
            <a:off x="1612900" y="2514600"/>
            <a:ext cx="1905000" cy="4876800"/>
            <a:chOff x="1016" y="1584"/>
            <a:chExt cx="1200" cy="3072"/>
          </a:xfrm>
        </p:grpSpPr>
        <p:sp>
          <p:nvSpPr>
            <p:cNvPr id="33801" name="Rectangle 9"/>
            <p:cNvSpPr>
              <a:spLocks noChangeArrowheads="1"/>
            </p:cNvSpPr>
            <p:nvPr/>
          </p:nvSpPr>
          <p:spPr bwMode="auto">
            <a:xfrm>
              <a:off x="1736" y="3936"/>
              <a:ext cx="349" cy="720"/>
            </a:xfrm>
            <a:prstGeom prst="rect">
              <a:avLst/>
            </a:prstGeom>
            <a:solidFill>
              <a:srgbClr val="FF8000">
                <a:alpha val="3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3802" name="Rectangle 10"/>
            <p:cNvSpPr>
              <a:spLocks noChangeArrowheads="1"/>
            </p:cNvSpPr>
            <p:nvPr/>
          </p:nvSpPr>
          <p:spPr bwMode="auto">
            <a:xfrm>
              <a:off x="1016" y="1584"/>
              <a:ext cx="1200" cy="1393"/>
            </a:xfrm>
            <a:prstGeom prst="rect">
              <a:avLst/>
            </a:prstGeom>
            <a:solidFill>
              <a:srgbClr val="FF8000">
                <a:alpha val="3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aphicFrame>
        <p:nvGraphicFramePr>
          <p:cNvPr id="33804" name="Object 12"/>
          <p:cNvGraphicFramePr>
            <a:graphicFrameLocks noChangeAspect="1"/>
          </p:cNvGraphicFramePr>
          <p:nvPr/>
        </p:nvGraphicFramePr>
        <p:xfrm>
          <a:off x="2438400" y="6324600"/>
          <a:ext cx="4452938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1" name="Équation" r:id="rId4" imgW="1803400" imgH="406400" progId="Equation.3">
                  <p:embed/>
                </p:oleObj>
              </mc:Choice>
              <mc:Fallback>
                <p:oleObj name="Équation" r:id="rId4" imgW="1803400" imgH="4064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6324600"/>
                        <a:ext cx="4452938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851" name="Group 59"/>
          <p:cNvGrpSpPr>
            <a:grpSpLocks/>
          </p:cNvGrpSpPr>
          <p:nvPr/>
        </p:nvGrpSpPr>
        <p:grpSpPr bwMode="auto">
          <a:xfrm>
            <a:off x="1425575" y="2511425"/>
            <a:ext cx="7562850" cy="2136775"/>
            <a:chOff x="898" y="1582"/>
            <a:chExt cx="4764" cy="1346"/>
          </a:xfrm>
        </p:grpSpPr>
        <p:grpSp>
          <p:nvGrpSpPr>
            <p:cNvPr id="21514" name="Group 13"/>
            <p:cNvGrpSpPr>
              <a:grpSpLocks/>
            </p:cNvGrpSpPr>
            <p:nvPr/>
          </p:nvGrpSpPr>
          <p:grpSpPr bwMode="auto">
            <a:xfrm>
              <a:off x="2178" y="1631"/>
              <a:ext cx="1667" cy="720"/>
              <a:chOff x="4907" y="3722"/>
              <a:chExt cx="1668" cy="720"/>
            </a:xfrm>
          </p:grpSpPr>
          <p:graphicFrame>
            <p:nvGraphicFramePr>
              <p:cNvPr id="21541" name="Object 14"/>
              <p:cNvGraphicFramePr>
                <a:graphicFrameLocks noChangeAspect="1"/>
              </p:cNvGraphicFramePr>
              <p:nvPr/>
            </p:nvGraphicFramePr>
            <p:xfrm>
              <a:off x="5184" y="3722"/>
              <a:ext cx="381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122" name="Équation" r:id="rId6" imgW="292100" imgH="368300" progId="Equation.3">
                      <p:embed/>
                    </p:oleObj>
                  </mc:Choice>
                  <mc:Fallback>
                    <p:oleObj name="Équation" r:id="rId6" imgW="292100" imgH="368300" progId="Equation.3">
                      <p:embed/>
                      <p:pic>
                        <p:nvPicPr>
                          <p:cNvPr id="0" name="Object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84" y="3722"/>
                            <a:ext cx="381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807" name="Rectangle 15"/>
              <p:cNvSpPr>
                <a:spLocks noChangeArrowheads="1"/>
              </p:cNvSpPr>
              <p:nvPr/>
            </p:nvSpPr>
            <p:spPr bwMode="auto">
              <a:xfrm>
                <a:off x="5220" y="4128"/>
                <a:ext cx="58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68" tIns="45734" rIns="91468" bIns="45734">
                <a:spAutoFit/>
              </a:bodyPr>
              <a:lstStyle/>
              <a:p>
                <a:pPr>
                  <a:defRPr/>
                </a:pPr>
                <a:r>
                  <a:rPr lang="fr-FR" sz="2400">
                    <a:latin typeface="Times New Roman" charset="0"/>
                    <a:cs typeface="+mn-cs"/>
                  </a:rPr>
                  <a:t>S</a:t>
                </a:r>
                <a:endParaRPr lang="fr-FR" sz="2400" baseline="-25000">
                  <a:solidFill>
                    <a:srgbClr val="15C3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33808" name="Rectangle 16"/>
              <p:cNvSpPr>
                <a:spLocks noChangeArrowheads="1"/>
              </p:cNvSpPr>
              <p:nvPr/>
            </p:nvSpPr>
            <p:spPr bwMode="auto">
              <a:xfrm>
                <a:off x="5376" y="3830"/>
                <a:ext cx="119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68" tIns="45734" rIns="91468" bIns="45734">
                <a:spAutoFit/>
              </a:bodyPr>
              <a:lstStyle/>
              <a:p>
                <a:pPr>
                  <a:defRPr/>
                </a:pPr>
                <a:r>
                  <a:rPr lang="fr-FR" sz="2400">
                    <a:solidFill>
                      <a:srgbClr val="996633"/>
                    </a:solidFill>
                    <a:latin typeface="Symbol" charset="0"/>
                    <a:cs typeface="+mn-cs"/>
                  </a:rPr>
                  <a:t>r</a:t>
                </a:r>
                <a:r>
                  <a:rPr lang="fr-FR" sz="2400" b="1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4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fr-FR" sz="2400">
                    <a:latin typeface="Times New Roman" charset="0"/>
                    <a:cs typeface="+mn-cs"/>
                  </a:rPr>
                  <a:t>(</a:t>
                </a:r>
                <a:r>
                  <a:rPr lang="fr-FR" sz="24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400" b="1">
                    <a:latin typeface="Times New Roman" charset="0"/>
                    <a:cs typeface="+mn-cs"/>
                  </a:rPr>
                  <a:t>.</a:t>
                </a:r>
                <a:r>
                  <a:rPr lang="fr-FR" sz="2400" b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n</a:t>
                </a:r>
                <a:r>
                  <a:rPr lang="fr-FR" sz="2400" b="1">
                    <a:latin typeface="Times New Roman" charset="0"/>
                    <a:cs typeface="+mn-cs"/>
                  </a:rPr>
                  <a:t>)</a:t>
                </a:r>
                <a:r>
                  <a:rPr lang="fr-FR" sz="2400" b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fr-FR" sz="2400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dS </a:t>
                </a:r>
                <a:r>
                  <a:rPr lang="fr-FR" sz="2400">
                    <a:latin typeface="Times New Roman" charset="0"/>
                    <a:cs typeface="+mn-cs"/>
                  </a:rPr>
                  <a:t>+ </a:t>
                </a:r>
              </a:p>
            </p:txBody>
          </p:sp>
          <p:sp>
            <p:nvSpPr>
              <p:cNvPr id="33809" name="Rectangle 17"/>
              <p:cNvSpPr>
                <a:spLocks noChangeArrowheads="1"/>
              </p:cNvSpPr>
              <p:nvPr/>
            </p:nvSpPr>
            <p:spPr bwMode="auto">
              <a:xfrm>
                <a:off x="4907" y="3756"/>
                <a:ext cx="357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68" tIns="45734" rIns="91468" bIns="45734">
                <a:spAutoFit/>
              </a:bodyPr>
              <a:lstStyle/>
              <a:p>
                <a:pPr>
                  <a:defRPr/>
                </a:pPr>
                <a:r>
                  <a:rPr lang="fr-FR" sz="2400">
                    <a:latin typeface="Times New Roman" charset="0"/>
                    <a:cs typeface="+mn-cs"/>
                  </a:rPr>
                  <a:t>= </a:t>
                </a:r>
                <a:r>
                  <a:rPr lang="fr-FR" sz="3200" b="1">
                    <a:latin typeface="Times New Roman" charset="0"/>
                    <a:cs typeface="+mn-cs"/>
                  </a:rPr>
                  <a:t>-</a:t>
                </a:r>
                <a:endParaRPr lang="fr-FR" sz="2400">
                  <a:solidFill>
                    <a:srgbClr val="FF8000"/>
                  </a:solidFill>
                  <a:latin typeface="Times New Roman" charset="0"/>
                  <a:cs typeface="+mn-cs"/>
                </a:endParaRPr>
              </a:p>
            </p:txBody>
          </p:sp>
        </p:grpSp>
        <p:sp>
          <p:nvSpPr>
            <p:cNvPr id="33810" name="AutoShape 18"/>
            <p:cNvSpPr>
              <a:spLocks/>
            </p:cNvSpPr>
            <p:nvPr/>
          </p:nvSpPr>
          <p:spPr bwMode="auto">
            <a:xfrm rot="5400000">
              <a:off x="2889" y="1727"/>
              <a:ext cx="144" cy="1200"/>
            </a:xfrm>
            <a:prstGeom prst="rightBrace">
              <a:avLst>
                <a:gd name="adj1" fmla="val 6944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3811" name="Text Box 19"/>
            <p:cNvSpPr txBox="1">
              <a:spLocks noChangeArrowheads="1"/>
            </p:cNvSpPr>
            <p:nvPr/>
          </p:nvSpPr>
          <p:spPr bwMode="auto">
            <a:xfrm>
              <a:off x="2481" y="2351"/>
              <a:ext cx="1128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0" tIns="45725" rIns="91450" bIns="4572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800">
                  <a:latin typeface="Times New Roman" charset="0"/>
                  <a:cs typeface="+mn-cs"/>
                </a:rPr>
                <a:t>QDM transportée</a:t>
              </a:r>
            </a:p>
            <a:p>
              <a:pPr algn="ctr">
                <a:defRPr/>
              </a:pPr>
              <a:r>
                <a:rPr lang="fr-FR" sz="1800">
                  <a:latin typeface="Times New Roman" charset="0"/>
                  <a:cs typeface="+mn-cs"/>
                </a:rPr>
                <a:t>par le fluide</a:t>
              </a:r>
            </a:p>
            <a:p>
              <a:pPr algn="ctr">
                <a:defRPr/>
              </a:pPr>
              <a:r>
                <a:rPr lang="fr-FR" sz="1800">
                  <a:latin typeface="Times New Roman" charset="0"/>
                  <a:cs typeface="+mn-cs"/>
                </a:rPr>
                <a:t>rentrant - sortant</a:t>
              </a:r>
            </a:p>
          </p:txBody>
        </p:sp>
        <p:graphicFrame>
          <p:nvGraphicFramePr>
            <p:cNvPr id="21517" name="Object 21"/>
            <p:cNvGraphicFramePr>
              <a:graphicFrameLocks noChangeAspect="1"/>
            </p:cNvGraphicFramePr>
            <p:nvPr/>
          </p:nvGraphicFramePr>
          <p:xfrm>
            <a:off x="1066" y="1582"/>
            <a:ext cx="303" cy="5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3" name="Équation" r:id="rId8" imgW="190500" imgH="368300" progId="Equation.3">
                    <p:embed/>
                  </p:oleObj>
                </mc:Choice>
                <mc:Fallback>
                  <p:oleObj name="Équation" r:id="rId8" imgW="190500" imgH="368300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6" y="1582"/>
                          <a:ext cx="303" cy="5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1518" name="Group 22"/>
            <p:cNvGrpSpPr>
              <a:grpSpLocks/>
            </p:cNvGrpSpPr>
            <p:nvPr/>
          </p:nvGrpSpPr>
          <p:grpSpPr bwMode="auto">
            <a:xfrm>
              <a:off x="1333" y="1631"/>
              <a:ext cx="974" cy="720"/>
              <a:chOff x="1258" y="1728"/>
              <a:chExt cx="975" cy="720"/>
            </a:xfrm>
          </p:grpSpPr>
          <p:graphicFrame>
            <p:nvGraphicFramePr>
              <p:cNvPr id="21538" name="Object 23"/>
              <p:cNvGraphicFramePr>
                <a:graphicFrameLocks noChangeAspect="1"/>
              </p:cNvGraphicFramePr>
              <p:nvPr/>
            </p:nvGraphicFramePr>
            <p:xfrm>
              <a:off x="1258" y="1728"/>
              <a:ext cx="566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124" name="Équation" r:id="rId10" imgW="355600" imgH="368300" progId="Equation.3">
                      <p:embed/>
                    </p:oleObj>
                  </mc:Choice>
                  <mc:Fallback>
                    <p:oleObj name="Équation" r:id="rId10" imgW="355600" imgH="368300" progId="Equation.3">
                      <p:embed/>
                      <p:pic>
                        <p:nvPicPr>
                          <p:cNvPr id="0" name="Object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58" y="1728"/>
                            <a:ext cx="566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816" name="Rectangle 24"/>
              <p:cNvSpPr>
                <a:spLocks noChangeArrowheads="1"/>
              </p:cNvSpPr>
              <p:nvPr/>
            </p:nvSpPr>
            <p:spPr bwMode="auto">
              <a:xfrm>
                <a:off x="1584" y="1836"/>
                <a:ext cx="64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59" tIns="45731" rIns="91459" bIns="45731">
                <a:spAutoFit/>
              </a:bodyPr>
              <a:lstStyle/>
              <a:p>
                <a:pPr>
                  <a:defRPr/>
                </a:pPr>
                <a:r>
                  <a:rPr lang="fr-FR" sz="2400">
                    <a:solidFill>
                      <a:srgbClr val="996633"/>
                    </a:solidFill>
                    <a:latin typeface="Symbol" charset="0"/>
                    <a:cs typeface="+mn-cs"/>
                  </a:rPr>
                  <a:t>r</a:t>
                </a:r>
                <a:r>
                  <a:rPr lang="fr-FR" sz="2400" b="1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400">
                    <a:solidFill>
                      <a:srgbClr val="996633"/>
                    </a:solidFill>
                    <a:latin typeface="Symbol" charset="0"/>
                    <a:cs typeface="+mn-cs"/>
                  </a:rPr>
                  <a:t> </a:t>
                </a:r>
                <a:r>
                  <a:rPr lang="fr-FR" sz="2400">
                    <a:latin typeface="Times New Roman" charset="0"/>
                    <a:cs typeface="+mn-cs"/>
                  </a:rPr>
                  <a:t>dV </a:t>
                </a:r>
              </a:p>
            </p:txBody>
          </p:sp>
          <p:sp>
            <p:nvSpPr>
              <p:cNvPr id="33817" name="Text Box 25"/>
              <p:cNvSpPr txBox="1">
                <a:spLocks noChangeArrowheads="1"/>
              </p:cNvSpPr>
              <p:nvPr/>
            </p:nvSpPr>
            <p:spPr bwMode="auto">
              <a:xfrm>
                <a:off x="1344" y="2160"/>
                <a:ext cx="25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59" tIns="45731" rIns="91459" bIns="45731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>
                    <a:latin typeface="Times New Roman" charset="0"/>
                    <a:cs typeface="+mn-cs"/>
                  </a:rPr>
                  <a:t>V</a:t>
                </a:r>
              </a:p>
            </p:txBody>
          </p:sp>
        </p:grpSp>
        <p:grpSp>
          <p:nvGrpSpPr>
            <p:cNvPr id="21519" name="Group 26"/>
            <p:cNvGrpSpPr>
              <a:grpSpLocks/>
            </p:cNvGrpSpPr>
            <p:nvPr/>
          </p:nvGrpSpPr>
          <p:grpSpPr bwMode="auto">
            <a:xfrm>
              <a:off x="898" y="2255"/>
              <a:ext cx="1295" cy="673"/>
              <a:chOff x="600" y="2976"/>
              <a:chExt cx="1296" cy="673"/>
            </a:xfrm>
          </p:grpSpPr>
          <p:sp>
            <p:nvSpPr>
              <p:cNvPr id="33819" name="AutoShape 27"/>
              <p:cNvSpPr>
                <a:spLocks/>
              </p:cNvSpPr>
              <p:nvPr/>
            </p:nvSpPr>
            <p:spPr bwMode="auto">
              <a:xfrm rot="5400000">
                <a:off x="1176" y="2400"/>
                <a:ext cx="144" cy="1296"/>
              </a:xfrm>
              <a:prstGeom prst="rightBrace">
                <a:avLst>
                  <a:gd name="adj1" fmla="val 75000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50" tIns="45725" rIns="91450" bIns="45725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33820" name="Text Box 28"/>
              <p:cNvSpPr txBox="1">
                <a:spLocks noChangeArrowheads="1"/>
              </p:cNvSpPr>
              <p:nvPr/>
            </p:nvSpPr>
            <p:spPr bwMode="auto">
              <a:xfrm>
                <a:off x="681" y="3072"/>
                <a:ext cx="1205" cy="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50" tIns="45725" rIns="91450" bIns="45725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fr-FR" sz="1800">
                    <a:latin typeface="Times New Roman" charset="0"/>
                    <a:cs typeface="+mn-cs"/>
                  </a:rPr>
                  <a:t>Variation de QDM</a:t>
                </a:r>
              </a:p>
              <a:p>
                <a:pPr algn="ctr">
                  <a:defRPr/>
                </a:pPr>
                <a:r>
                  <a:rPr lang="fr-FR" sz="1800">
                    <a:latin typeface="Times New Roman" charset="0"/>
                    <a:cs typeface="+mn-cs"/>
                  </a:rPr>
                  <a:t>du fluide</a:t>
                </a:r>
              </a:p>
              <a:p>
                <a:pPr algn="ctr">
                  <a:defRPr/>
                </a:pPr>
                <a:r>
                  <a:rPr lang="fr-FR" sz="1800">
                    <a:latin typeface="Times New Roman" charset="0"/>
                    <a:cs typeface="+mn-cs"/>
                  </a:rPr>
                  <a:t>dans le volume V</a:t>
                </a:r>
              </a:p>
            </p:txBody>
          </p:sp>
        </p:grpSp>
        <p:grpSp>
          <p:nvGrpSpPr>
            <p:cNvPr id="21520" name="Group 29"/>
            <p:cNvGrpSpPr>
              <a:grpSpLocks/>
            </p:cNvGrpSpPr>
            <p:nvPr/>
          </p:nvGrpSpPr>
          <p:grpSpPr bwMode="auto">
            <a:xfrm>
              <a:off x="3704" y="1631"/>
              <a:ext cx="1186" cy="951"/>
              <a:chOff x="3408" y="2352"/>
              <a:chExt cx="1185" cy="951"/>
            </a:xfrm>
          </p:grpSpPr>
          <p:grpSp>
            <p:nvGrpSpPr>
              <p:cNvPr id="21529" name="Group 30"/>
              <p:cNvGrpSpPr>
                <a:grpSpLocks/>
              </p:cNvGrpSpPr>
              <p:nvPr/>
            </p:nvGrpSpPr>
            <p:grpSpPr bwMode="auto">
              <a:xfrm>
                <a:off x="3408" y="2352"/>
                <a:ext cx="1185" cy="720"/>
                <a:chOff x="1536" y="1152"/>
                <a:chExt cx="1185" cy="720"/>
              </a:xfrm>
            </p:grpSpPr>
            <p:grpSp>
              <p:nvGrpSpPr>
                <p:cNvPr id="21532" name="Group 31"/>
                <p:cNvGrpSpPr>
                  <a:grpSpLocks/>
                </p:cNvGrpSpPr>
                <p:nvPr/>
              </p:nvGrpSpPr>
              <p:grpSpPr bwMode="auto">
                <a:xfrm>
                  <a:off x="1536" y="1152"/>
                  <a:ext cx="566" cy="720"/>
                  <a:chOff x="4522" y="1152"/>
                  <a:chExt cx="566" cy="720"/>
                </a:xfrm>
              </p:grpSpPr>
              <p:graphicFrame>
                <p:nvGraphicFramePr>
                  <p:cNvPr id="21534" name="Object 32"/>
                  <p:cNvGraphicFramePr>
                    <a:graphicFrameLocks noChangeAspect="1"/>
                  </p:cNvGraphicFramePr>
                  <p:nvPr/>
                </p:nvGraphicFramePr>
                <p:xfrm>
                  <a:off x="4522" y="1152"/>
                  <a:ext cx="566" cy="72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2125" name="Équation" r:id="rId12" imgW="355600" imgH="368300" progId="Equation.3">
                          <p:embed/>
                        </p:oleObj>
                      </mc:Choice>
                      <mc:Fallback>
                        <p:oleObj name="Équation" r:id="rId12" imgW="355600" imgH="368300" progId="Equation.3">
                          <p:embed/>
                          <p:pic>
                            <p:nvPicPr>
                              <p:cNvPr id="0" name="Object 3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3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522" y="1152"/>
                                <a:ext cx="566" cy="72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="" xmlns:a14="http://schemas.microsoft.com/office/drawing/2010/main">
                                    <a:solidFill>
                                      <a:srgbClr val="00B8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=""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=""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7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33825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08" y="1584"/>
                    <a:ext cx="255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00B8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68" tIns="45734" rIns="91468" bIns="45734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1pPr>
                    <a:lvl2pPr marL="458788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fr-FR">
                        <a:latin typeface="Times New Roman" charset="0"/>
                        <a:cs typeface="+mn-cs"/>
                      </a:rPr>
                      <a:t>V</a:t>
                    </a:r>
                  </a:p>
                </p:txBody>
              </p:sp>
            </p:grpSp>
            <p:sp>
              <p:nvSpPr>
                <p:cNvPr id="33826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910" y="1246"/>
                  <a:ext cx="811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1468" tIns="45734" rIns="91468" bIns="45734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1pPr>
                  <a:lvl2pPr marL="4587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fr-FR">
                      <a:latin typeface="Symbol" charset="0"/>
                      <a:cs typeface="+mn-cs"/>
                    </a:rPr>
                    <a:t>r</a:t>
                  </a:r>
                  <a:r>
                    <a:rPr lang="fr-FR" b="1">
                      <a:cs typeface="+mn-cs"/>
                    </a:rPr>
                    <a:t>g dV</a:t>
                  </a:r>
                  <a:r>
                    <a:rPr lang="fr-FR">
                      <a:latin typeface="Symbol" charset="0"/>
                      <a:cs typeface="+mn-cs"/>
                    </a:rPr>
                    <a:t> + </a:t>
                  </a:r>
                  <a:endParaRPr lang="fr-FR">
                    <a:latin typeface="Times New Roman" charset="0"/>
                    <a:cs typeface="+mn-cs"/>
                  </a:endParaRPr>
                </a:p>
              </p:txBody>
            </p:sp>
          </p:grpSp>
          <p:sp>
            <p:nvSpPr>
              <p:cNvPr id="33827" name="AutoShape 35"/>
              <p:cNvSpPr>
                <a:spLocks/>
              </p:cNvSpPr>
              <p:nvPr/>
            </p:nvSpPr>
            <p:spPr bwMode="auto">
              <a:xfrm rot="5400000">
                <a:off x="3816" y="2568"/>
                <a:ext cx="144" cy="960"/>
              </a:xfrm>
              <a:prstGeom prst="rightBrace">
                <a:avLst>
                  <a:gd name="adj1" fmla="val 55556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68" tIns="45734" rIns="91468" bIns="4573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33828" name="Text Box 36"/>
              <p:cNvSpPr txBox="1">
                <a:spLocks noChangeArrowheads="1"/>
              </p:cNvSpPr>
              <p:nvPr/>
            </p:nvSpPr>
            <p:spPr bwMode="auto">
              <a:xfrm>
                <a:off x="3707" y="3072"/>
                <a:ext cx="43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68" tIns="45734" rIns="91468" bIns="45734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fr-FR" sz="1800">
                    <a:latin typeface="Times New Roman" charset="0"/>
                    <a:cs typeface="+mn-cs"/>
                  </a:rPr>
                  <a:t>Poids</a:t>
                </a:r>
              </a:p>
            </p:txBody>
          </p:sp>
        </p:grpSp>
        <p:grpSp>
          <p:nvGrpSpPr>
            <p:cNvPr id="21521" name="Group 37"/>
            <p:cNvGrpSpPr>
              <a:grpSpLocks/>
            </p:cNvGrpSpPr>
            <p:nvPr/>
          </p:nvGrpSpPr>
          <p:grpSpPr bwMode="auto">
            <a:xfrm>
              <a:off x="4703" y="1631"/>
              <a:ext cx="959" cy="951"/>
              <a:chOff x="4406" y="2352"/>
              <a:chExt cx="960" cy="951"/>
            </a:xfrm>
          </p:grpSpPr>
          <p:grpSp>
            <p:nvGrpSpPr>
              <p:cNvPr id="21522" name="Group 38"/>
              <p:cNvGrpSpPr>
                <a:grpSpLocks/>
              </p:cNvGrpSpPr>
              <p:nvPr/>
            </p:nvGrpSpPr>
            <p:grpSpPr bwMode="auto">
              <a:xfrm>
                <a:off x="4464" y="2352"/>
                <a:ext cx="874" cy="720"/>
                <a:chOff x="5136" y="1152"/>
                <a:chExt cx="874" cy="720"/>
              </a:xfrm>
            </p:grpSpPr>
            <p:grpSp>
              <p:nvGrpSpPr>
                <p:cNvPr id="21525" name="Group 39"/>
                <p:cNvGrpSpPr>
                  <a:grpSpLocks/>
                </p:cNvGrpSpPr>
                <p:nvPr/>
              </p:nvGrpSpPr>
              <p:grpSpPr bwMode="auto">
                <a:xfrm>
                  <a:off x="5136" y="1152"/>
                  <a:ext cx="624" cy="720"/>
                  <a:chOff x="5136" y="1152"/>
                  <a:chExt cx="624" cy="720"/>
                </a:xfrm>
              </p:grpSpPr>
              <p:graphicFrame>
                <p:nvGraphicFramePr>
                  <p:cNvPr id="21527" name="Object 40"/>
                  <p:cNvGraphicFramePr>
                    <a:graphicFrameLocks noChangeAspect="1"/>
                  </p:cNvGraphicFramePr>
                  <p:nvPr/>
                </p:nvGraphicFramePr>
                <p:xfrm>
                  <a:off x="5136" y="1152"/>
                  <a:ext cx="381" cy="72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2126" name="Équation" r:id="rId14" imgW="292100" imgH="368300" progId="Equation.3">
                          <p:embed/>
                        </p:oleObj>
                      </mc:Choice>
                      <mc:Fallback>
                        <p:oleObj name="Équation" r:id="rId14" imgW="292100" imgH="368300" progId="Equation.3">
                          <p:embed/>
                          <p:pic>
                            <p:nvPicPr>
                              <p:cNvPr id="0" name="Object 4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136" y="1152"/>
                                <a:ext cx="381" cy="72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="" xmlns:a14="http://schemas.microsoft.com/office/drawing/2010/main">
                                    <a:solidFill>
                                      <a:srgbClr val="00B8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=""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=""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7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33833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5174" y="1558"/>
                    <a:ext cx="586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00B8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1468" tIns="45734" rIns="91468" bIns="45734">
                    <a:spAutoFit/>
                  </a:bodyPr>
                  <a:lstStyle/>
                  <a:p>
                    <a:pPr>
                      <a:defRPr/>
                    </a:pPr>
                    <a:r>
                      <a:rPr lang="fr-FR" sz="2400">
                        <a:latin typeface="Times New Roman" charset="0"/>
                        <a:cs typeface="+mn-cs"/>
                      </a:rPr>
                      <a:t>S</a:t>
                    </a:r>
                    <a:endParaRPr lang="fr-FR" sz="2400" baseline="-25000">
                      <a:solidFill>
                        <a:srgbClr val="15C300"/>
                      </a:solidFill>
                      <a:latin typeface="Times New Roman" charset="0"/>
                      <a:cs typeface="+mn-cs"/>
                    </a:endParaRPr>
                  </a:p>
                </p:txBody>
              </p:sp>
            </p:grpSp>
            <p:sp>
              <p:nvSpPr>
                <p:cNvPr id="33834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5328" y="1224"/>
                  <a:ext cx="682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1468" tIns="45734" rIns="91468" bIns="45734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1pPr>
                  <a:lvl2pPr marL="4587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fr-FR">
                      <a:latin typeface="Times New Roman" charset="0"/>
                      <a:cs typeface="+mn-cs"/>
                    </a:rPr>
                    <a:t>-p</a:t>
                  </a:r>
                  <a:r>
                    <a:rPr lang="fr-FR" b="1">
                      <a:solidFill>
                        <a:srgbClr val="FF00FF"/>
                      </a:solidFill>
                      <a:latin typeface="Times New Roman" charset="0"/>
                      <a:cs typeface="+mn-cs"/>
                    </a:rPr>
                    <a:t>n </a:t>
                  </a:r>
                  <a:r>
                    <a:rPr lang="fr-FR">
                      <a:solidFill>
                        <a:srgbClr val="FF00FF"/>
                      </a:solidFill>
                      <a:latin typeface="Times New Roman" charset="0"/>
                      <a:cs typeface="+mn-cs"/>
                    </a:rPr>
                    <a:t>dS </a:t>
                  </a:r>
                  <a:endParaRPr lang="fr-FR">
                    <a:latin typeface="Times New Roman" charset="0"/>
                    <a:cs typeface="+mn-cs"/>
                  </a:endParaRPr>
                </a:p>
              </p:txBody>
            </p:sp>
          </p:grpSp>
          <p:sp>
            <p:nvSpPr>
              <p:cNvPr id="33835" name="AutoShape 43"/>
              <p:cNvSpPr>
                <a:spLocks/>
              </p:cNvSpPr>
              <p:nvPr/>
            </p:nvSpPr>
            <p:spPr bwMode="auto">
              <a:xfrm rot="5400000">
                <a:off x="4814" y="2568"/>
                <a:ext cx="144" cy="960"/>
              </a:xfrm>
              <a:prstGeom prst="rightBrace">
                <a:avLst>
                  <a:gd name="adj1" fmla="val 55556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68" tIns="45734" rIns="91468" bIns="4573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33836" name="Text Box 44"/>
              <p:cNvSpPr txBox="1">
                <a:spLocks noChangeArrowheads="1"/>
              </p:cNvSpPr>
              <p:nvPr/>
            </p:nvSpPr>
            <p:spPr bwMode="auto">
              <a:xfrm>
                <a:off x="4620" y="3072"/>
                <a:ext cx="60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68" tIns="45734" rIns="91468" bIns="45734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fr-FR" sz="1800">
                    <a:latin typeface="Times New Roman" charset="0"/>
                    <a:cs typeface="+mn-cs"/>
                  </a:rPr>
                  <a:t>Pression</a:t>
                </a:r>
              </a:p>
            </p:txBody>
          </p:sp>
        </p:grpSp>
      </p:grpSp>
      <p:sp>
        <p:nvSpPr>
          <p:cNvPr id="33846" name="AutoShape 54">
            <a:hlinkClick r:id="rId1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5029200"/>
            <a:ext cx="3276600" cy="7620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2400">
                <a:cs typeface="+mn-cs"/>
              </a:rPr>
              <a:t>Forme locale</a:t>
            </a:r>
          </a:p>
        </p:txBody>
      </p:sp>
      <p:sp>
        <p:nvSpPr>
          <p:cNvPr id="33847" name="AutoShape 55">
            <a:hlinkClick r:id="rId1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" y="1524000"/>
            <a:ext cx="3276600" cy="7620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2400">
                <a:cs typeface="+mn-cs"/>
              </a:rPr>
              <a:t>Forme globale</a:t>
            </a:r>
          </a:p>
        </p:txBody>
      </p:sp>
      <p:sp>
        <p:nvSpPr>
          <p:cNvPr id="33853" name="Rectangle 6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>
              <a:defRPr/>
            </a:pPr>
            <a:r>
              <a:rPr lang="fr-FR">
                <a:cs typeface="+mj-cs"/>
              </a:rPr>
              <a:t>Conservation QDM en fluide parfait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08013" y="3508375"/>
            <a:ext cx="2667000" cy="685800"/>
          </a:xfrm>
          <a:prstGeom prst="actionButtonBlank">
            <a:avLst/>
          </a:prstGeom>
          <a:solidFill>
            <a:srgbClr val="E9FFA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 anchor="ctr"/>
          <a:lstStyle/>
          <a:p>
            <a:pPr algn="ctr">
              <a:defRPr/>
            </a:pPr>
            <a:r>
              <a:rPr lang="fr-FR" sz="2400">
                <a:cs typeface="+mn-cs"/>
              </a:rPr>
              <a:t>Masse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457200" y="2667000"/>
            <a:ext cx="3748088" cy="6048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3200">
                <a:solidFill>
                  <a:schemeClr val="bg1"/>
                </a:solidFill>
                <a:latin typeface="Chalkboard" charset="0"/>
                <a:cs typeface="+mn-cs"/>
              </a:rPr>
              <a:t>Equations locales : </a:t>
            </a:r>
          </a:p>
        </p:txBody>
      </p:sp>
      <p:sp>
        <p:nvSpPr>
          <p:cNvPr id="34823" name="AutoShape 7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08013" y="4424363"/>
            <a:ext cx="2667000" cy="685800"/>
          </a:xfrm>
          <a:prstGeom prst="actionButtonBlank">
            <a:avLst/>
          </a:prstGeom>
          <a:solidFill>
            <a:srgbClr val="E9FFA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 anchor="ctr"/>
          <a:lstStyle/>
          <a:p>
            <a:pPr algn="ctr">
              <a:defRPr/>
            </a:pPr>
            <a:r>
              <a:rPr lang="fr-FR" sz="2400">
                <a:cs typeface="+mn-cs"/>
              </a:rPr>
              <a:t>QDM</a:t>
            </a:r>
          </a:p>
        </p:txBody>
      </p:sp>
      <p:pic>
        <p:nvPicPr>
          <p:cNvPr id="34835" name="Picture 19" descr="&#10;Image 107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11650"/>
            <a:ext cx="6942138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7740650" y="2054225"/>
            <a:ext cx="11684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59" tIns="45731" rIns="91459" bIns="45731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>
                <a:latin typeface="Chalkboard" charset="0"/>
                <a:cs typeface="+mn-cs"/>
              </a:rPr>
              <a:t>Parfait</a:t>
            </a:r>
            <a:endParaRPr lang="fr-FR">
              <a:latin typeface="Times New Roman" charset="0"/>
              <a:cs typeface="+mn-cs"/>
            </a:endParaRPr>
          </a:p>
        </p:txBody>
      </p:sp>
      <p:pic>
        <p:nvPicPr>
          <p:cNvPr id="22539" name="Picture 21" descr="&#10;Image 110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500188"/>
            <a:ext cx="1284288" cy="525463"/>
          </a:xfrm>
          <a:prstGeom prst="rect">
            <a:avLst/>
          </a:prstGeom>
          <a:solidFill>
            <a:srgbClr val="FFCC66">
              <a:alpha val="32000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9" name="Rectangle 23"/>
          <p:cNvSpPr>
            <a:spLocks noChangeArrowheads="1"/>
          </p:cNvSpPr>
          <p:nvPr/>
        </p:nvSpPr>
        <p:spPr bwMode="auto">
          <a:xfrm>
            <a:off x="7543800" y="1447800"/>
            <a:ext cx="1600200" cy="1143000"/>
          </a:xfrm>
          <a:prstGeom prst="rect">
            <a:avLst/>
          </a:prstGeom>
          <a:solidFill>
            <a:srgbClr val="FF6600">
              <a:alpha val="32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Fluide parfait compressible</a:t>
            </a:r>
          </a:p>
        </p:txBody>
      </p:sp>
      <p:pic>
        <p:nvPicPr>
          <p:cNvPr id="16" name="Picture 29" descr="Image 91.png 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119" y="3421385"/>
            <a:ext cx="2785678" cy="89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472111" y="5509617"/>
            <a:ext cx="3365024" cy="58477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3200">
                <a:solidFill>
                  <a:srgbClr val="FFFFFF"/>
                </a:solidFill>
              </a:rPr>
              <a:t>Equations d’Euler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63799" y="6373713"/>
            <a:ext cx="97267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Décrit raisonnablement bien les écoulements compressibles à Mach élevé, voire &gt; 1</a:t>
            </a:r>
          </a:p>
          <a:p>
            <a:r>
              <a:rPr lang="fr-FR"/>
              <a:t>(supersonique)</a:t>
            </a:r>
          </a:p>
          <a:p>
            <a:r>
              <a:rPr lang="fr-FR"/>
              <a:t>Turbines, compresseurs, écoulements de gaz en conduite, ondes de chocs, ...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nimBg="1"/>
      <p:bldP spid="34823" grpId="0" animBg="1"/>
      <p:bldP spid="3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08013" y="3508375"/>
            <a:ext cx="2667000" cy="685800"/>
          </a:xfrm>
          <a:prstGeom prst="actionButtonBlank">
            <a:avLst/>
          </a:prstGeom>
          <a:solidFill>
            <a:srgbClr val="E9FFA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 anchor="ctr"/>
          <a:lstStyle/>
          <a:p>
            <a:pPr algn="ctr">
              <a:defRPr/>
            </a:pPr>
            <a:r>
              <a:rPr lang="fr-FR" sz="2400">
                <a:cs typeface="+mn-cs"/>
              </a:rPr>
              <a:t>Masse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457200" y="2667000"/>
            <a:ext cx="3748088" cy="6048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3200">
                <a:solidFill>
                  <a:schemeClr val="bg1"/>
                </a:solidFill>
                <a:latin typeface="Chalkboard" charset="0"/>
                <a:cs typeface="+mn-cs"/>
              </a:rPr>
              <a:t>Equations locales : </a:t>
            </a:r>
          </a:p>
        </p:txBody>
      </p:sp>
      <p:sp>
        <p:nvSpPr>
          <p:cNvPr id="34823" name="AutoShape 7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08013" y="4424363"/>
            <a:ext cx="2667000" cy="685800"/>
          </a:xfrm>
          <a:prstGeom prst="actionButtonBlank">
            <a:avLst/>
          </a:prstGeom>
          <a:solidFill>
            <a:srgbClr val="E9FFA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 anchor="ctr"/>
          <a:lstStyle/>
          <a:p>
            <a:pPr algn="ctr">
              <a:defRPr/>
            </a:pPr>
            <a:r>
              <a:rPr lang="fr-FR" sz="2400">
                <a:cs typeface="+mn-cs"/>
              </a:rPr>
              <a:t>QDM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2609850" y="5643563"/>
            <a:ext cx="5462588" cy="15779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fr-FR" sz="3200">
                <a:solidFill>
                  <a:srgbClr val="E9FFA1"/>
                </a:solidFill>
                <a:latin typeface="Chalkboard" charset="0"/>
                <a:cs typeface="+mn-cs"/>
              </a:rPr>
              <a:t>Une grande simplification est possible :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fr-FR" sz="3200">
                <a:solidFill>
                  <a:srgbClr val="E9FFA1"/>
                </a:solidFill>
                <a:latin typeface="Chalkboard" charset="0"/>
                <a:cs typeface="+mn-cs"/>
              </a:rPr>
              <a:t>Formule de Bernoulli</a:t>
            </a:r>
          </a:p>
        </p:txBody>
      </p:sp>
      <p:pic>
        <p:nvPicPr>
          <p:cNvPr id="34834" name="Picture 18" descr="&#10;Image 108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3560763"/>
            <a:ext cx="14684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19" descr="&#10;Image 107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11650"/>
            <a:ext cx="6942138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1525588" y="2054225"/>
            <a:ext cx="22161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59" tIns="45731" rIns="91459" bIns="45731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>
                <a:latin typeface="Chalkboard" charset="0"/>
                <a:cs typeface="+mn-cs"/>
              </a:rPr>
              <a:t>Incompressible</a:t>
            </a:r>
            <a:endParaRPr lang="fr-FR">
              <a:latin typeface="Times New Roman" charset="0"/>
              <a:cs typeface="+mn-cs"/>
            </a:endParaRPr>
          </a:p>
        </p:txBody>
      </p:sp>
      <p:pic>
        <p:nvPicPr>
          <p:cNvPr id="22542" name="Picture 20" descr="&#10;Image 109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2525713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8" name="Rectangle 22"/>
          <p:cNvSpPr>
            <a:spLocks noChangeArrowheads="1"/>
          </p:cNvSpPr>
          <p:nvPr/>
        </p:nvSpPr>
        <p:spPr bwMode="auto">
          <a:xfrm>
            <a:off x="1219200" y="1447800"/>
            <a:ext cx="2743200" cy="1066800"/>
          </a:xfrm>
          <a:prstGeom prst="rect">
            <a:avLst/>
          </a:prstGeom>
          <a:solidFill>
            <a:srgbClr val="FF6600">
              <a:alpha val="29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7740650" y="2054225"/>
            <a:ext cx="11684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59" tIns="45731" rIns="91459" bIns="45731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>
                <a:latin typeface="Chalkboard" charset="0"/>
                <a:cs typeface="+mn-cs"/>
              </a:rPr>
              <a:t>Parfait</a:t>
            </a:r>
            <a:endParaRPr lang="fr-FR">
              <a:latin typeface="Times New Roman" charset="0"/>
              <a:cs typeface="+mn-cs"/>
            </a:endParaRPr>
          </a:p>
        </p:txBody>
      </p:sp>
      <p:pic>
        <p:nvPicPr>
          <p:cNvPr id="22539" name="Picture 21" descr="&#10;Image 110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500188"/>
            <a:ext cx="1284288" cy="525463"/>
          </a:xfrm>
          <a:prstGeom prst="rect">
            <a:avLst/>
          </a:prstGeom>
          <a:solidFill>
            <a:srgbClr val="FFCC66">
              <a:alpha val="32000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9" name="Rectangle 23"/>
          <p:cNvSpPr>
            <a:spLocks noChangeArrowheads="1"/>
          </p:cNvSpPr>
          <p:nvPr/>
        </p:nvSpPr>
        <p:spPr bwMode="auto">
          <a:xfrm>
            <a:off x="7543800" y="1447800"/>
            <a:ext cx="1600200" cy="1143000"/>
          </a:xfrm>
          <a:prstGeom prst="rect">
            <a:avLst/>
          </a:prstGeom>
          <a:solidFill>
            <a:srgbClr val="FF6600">
              <a:alpha val="32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484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>
              <a:defRPr/>
            </a:pPr>
            <a:r>
              <a:rPr lang="fr-FR">
                <a:cs typeface="+mj-cs"/>
              </a:rPr>
              <a:t>Fluide parfait incompressible</a:t>
            </a:r>
          </a:p>
        </p:txBody>
      </p:sp>
    </p:spTree>
    <p:extLst>
      <p:ext uri="{BB962C8B-B14F-4D97-AF65-F5344CB8AC3E}">
        <p14:creationId xmlns:p14="http://schemas.microsoft.com/office/powerpoint/2010/main" val="342872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Bernoulli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931" y="1469534"/>
            <a:ext cx="2503008" cy="335929"/>
          </a:xfrm>
          <a:prstGeom prst="rect">
            <a:avLst/>
          </a:prstGeom>
        </p:spPr>
      </p:pic>
      <p:pic>
        <p:nvPicPr>
          <p:cNvPr id="15" name="Image 14" descr="Bernoulli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2" y="1408223"/>
            <a:ext cx="1944216" cy="411549"/>
          </a:xfrm>
          <a:prstGeom prst="rect">
            <a:avLst/>
          </a:prstGeom>
        </p:spPr>
      </p:pic>
      <p:pic>
        <p:nvPicPr>
          <p:cNvPr id="6" name="Image 5" descr="Bernoulli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11" y="4463555"/>
            <a:ext cx="7416824" cy="902046"/>
          </a:xfrm>
          <a:prstGeom prst="rect">
            <a:avLst/>
          </a:prstGeom>
        </p:spPr>
      </p:pic>
      <p:grpSp>
        <p:nvGrpSpPr>
          <p:cNvPr id="3" name="Grouper 2"/>
          <p:cNvGrpSpPr/>
          <p:nvPr/>
        </p:nvGrpSpPr>
        <p:grpSpPr>
          <a:xfrm>
            <a:off x="687388" y="3309119"/>
            <a:ext cx="5548312" cy="803275"/>
            <a:chOff x="687388" y="3813175"/>
            <a:chExt cx="5548312" cy="803275"/>
          </a:xfrm>
        </p:grpSpPr>
        <p:sp>
          <p:nvSpPr>
            <p:cNvPr id="37892" name="Text Box 4"/>
            <p:cNvSpPr txBox="1">
              <a:spLocks noChangeArrowheads="1"/>
            </p:cNvSpPr>
            <p:nvPr/>
          </p:nvSpPr>
          <p:spPr bwMode="auto">
            <a:xfrm>
              <a:off x="687388" y="3995738"/>
              <a:ext cx="4583112" cy="460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0" tIns="45725" rIns="91450" bIns="4572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300">
                  <a:latin typeface="Chalkboard" charset="0"/>
                  <a:cs typeface="+mn-cs"/>
                </a:rPr>
                <a:t>On suppose </a:t>
              </a:r>
              <a:r>
                <a:rPr lang="fr-FR" sz="2300">
                  <a:solidFill>
                    <a:srgbClr val="15B003"/>
                  </a:solidFill>
                  <a:latin typeface="Chalkboard" charset="0"/>
                  <a:cs typeface="+mn-cs"/>
                </a:rPr>
                <a:t>régime permanent</a:t>
              </a:r>
              <a:r>
                <a:rPr lang="fr-FR">
                  <a:solidFill>
                    <a:srgbClr val="15B003"/>
                  </a:solidFill>
                  <a:latin typeface="Times New Roman" charset="0"/>
                  <a:cs typeface="+mn-cs"/>
                </a:rPr>
                <a:t> </a:t>
              </a:r>
              <a:r>
                <a:rPr lang="fr-FR">
                  <a:latin typeface="Times New Roman" charset="0"/>
                  <a:cs typeface="+mn-cs"/>
                </a:rPr>
                <a:t>=&gt;</a:t>
              </a:r>
              <a:endParaRPr lang="fr-FR" b="1">
                <a:solidFill>
                  <a:srgbClr val="FF0000"/>
                </a:solidFill>
                <a:latin typeface="Times New Roman" charset="0"/>
                <a:cs typeface="+mn-cs"/>
                <a:sym typeface="Symbol" charset="0"/>
              </a:endParaRPr>
            </a:p>
          </p:txBody>
        </p:sp>
        <p:graphicFrame>
          <p:nvGraphicFramePr>
            <p:cNvPr id="23593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6536732"/>
                </p:ext>
              </p:extLst>
            </p:nvPr>
          </p:nvGraphicFramePr>
          <p:xfrm>
            <a:off x="5321300" y="3813175"/>
            <a:ext cx="914400" cy="803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95" name="Équation" r:id="rId6" imgW="419100" imgH="368300" progId="Equation.3">
                    <p:embed/>
                  </p:oleObj>
                </mc:Choice>
                <mc:Fallback>
                  <p:oleObj name="Équation" r:id="rId6" imgW="419100" imgH="3683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21300" y="3813175"/>
                          <a:ext cx="914400" cy="803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" name="Image 9" descr="Bernoulli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77" y="1333153"/>
            <a:ext cx="1181846" cy="514545"/>
          </a:xfrm>
          <a:prstGeom prst="rect">
            <a:avLst/>
          </a:prstGeom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684213" y="4021907"/>
            <a:ext cx="77739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300">
                <a:latin typeface="Chalkboard" charset="0"/>
                <a:cs typeface="+mn-cs"/>
              </a:rPr>
              <a:t>On projette la conservation QDM sur la ligne de courant</a:t>
            </a:r>
            <a:endParaRPr lang="fr-FR" sz="2300" b="1">
              <a:solidFill>
                <a:srgbClr val="FF0000"/>
              </a:solidFill>
              <a:latin typeface="Chalkboard" charset="0"/>
              <a:cs typeface="+mn-cs"/>
              <a:sym typeface="Symbol" charset="0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4002088" y="4471169"/>
            <a:ext cx="992187" cy="839788"/>
            <a:chOff x="4002088" y="4975225"/>
            <a:chExt cx="992187" cy="839788"/>
          </a:xfrm>
        </p:grpSpPr>
        <p:sp>
          <p:nvSpPr>
            <p:cNvPr id="37896" name="Line 8"/>
            <p:cNvSpPr>
              <a:spLocks noChangeShapeType="1"/>
            </p:cNvSpPr>
            <p:nvPr/>
          </p:nvSpPr>
          <p:spPr bwMode="auto">
            <a:xfrm flipV="1">
              <a:off x="4002088" y="4975225"/>
              <a:ext cx="992187" cy="839788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7897" name="Line 9"/>
            <p:cNvSpPr>
              <a:spLocks noChangeShapeType="1"/>
            </p:cNvSpPr>
            <p:nvPr/>
          </p:nvSpPr>
          <p:spPr bwMode="auto">
            <a:xfrm flipH="1" flipV="1">
              <a:off x="4002088" y="4975225"/>
              <a:ext cx="992187" cy="839788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762000" y="5249044"/>
            <a:ext cx="9366687" cy="46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300" dirty="0">
                <a:latin typeface="Chalkboard" charset="0"/>
                <a:cs typeface="+mn-cs"/>
              </a:rPr>
              <a:t>De plus, on peut écrire                  </a:t>
            </a:r>
            <a:r>
              <a:rPr lang="fr-FR" dirty="0">
                <a:latin typeface="Times New Roman" charset="0"/>
                <a:cs typeface="+mn-cs"/>
              </a:rPr>
              <a:t>     , </a:t>
            </a:r>
            <a:r>
              <a:rPr lang="fr-FR" dirty="0">
                <a:latin typeface="Chalkboard"/>
                <a:cs typeface="Chalkboard"/>
              </a:rPr>
              <a:t>si z</a:t>
            </a:r>
            <a:r>
              <a:rPr lang="fr-FR" b="1" dirty="0">
                <a:latin typeface="Chalkboard"/>
                <a:cs typeface="Chalkboard"/>
              </a:rPr>
              <a:t> orienté </a:t>
            </a:r>
            <a:r>
              <a:rPr lang="fr-FR" dirty="0">
                <a:latin typeface="Chalkboard"/>
                <a:cs typeface="Chalkboard"/>
              </a:rPr>
              <a:t>vers </a:t>
            </a:r>
            <a:r>
              <a:rPr lang="fr-FR" b="1" dirty="0">
                <a:latin typeface="Chalkboard"/>
                <a:cs typeface="Chalkboard"/>
              </a:rPr>
              <a:t>le haut</a:t>
            </a:r>
          </a:p>
        </p:txBody>
      </p:sp>
      <p:grpSp>
        <p:nvGrpSpPr>
          <p:cNvPr id="23583" name="Group 14"/>
          <p:cNvGrpSpPr>
            <a:grpSpLocks/>
          </p:cNvGrpSpPr>
          <p:nvPr/>
        </p:nvGrpSpPr>
        <p:grpSpPr bwMode="auto">
          <a:xfrm>
            <a:off x="517525" y="1859732"/>
            <a:ext cx="7434263" cy="1440787"/>
            <a:chOff x="326" y="1488"/>
            <a:chExt cx="4686" cy="907"/>
          </a:xfrm>
        </p:grpSpPr>
        <p:sp>
          <p:nvSpPr>
            <p:cNvPr id="37903" name="Oval 15"/>
            <p:cNvSpPr>
              <a:spLocks noChangeArrowheads="1"/>
            </p:cNvSpPr>
            <p:nvPr/>
          </p:nvSpPr>
          <p:spPr bwMode="auto">
            <a:xfrm>
              <a:off x="4656" y="1632"/>
              <a:ext cx="96" cy="96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68" tIns="45734" rIns="91468" bIns="457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23586" name="Group 16"/>
            <p:cNvGrpSpPr>
              <a:grpSpLocks/>
            </p:cNvGrpSpPr>
            <p:nvPr/>
          </p:nvGrpSpPr>
          <p:grpSpPr bwMode="auto">
            <a:xfrm>
              <a:off x="326" y="2016"/>
              <a:ext cx="212" cy="379"/>
              <a:chOff x="326" y="2016"/>
              <a:chExt cx="212" cy="379"/>
            </a:xfrm>
          </p:grpSpPr>
          <p:sp>
            <p:nvSpPr>
              <p:cNvPr id="37905" name="Oval 17"/>
              <p:cNvSpPr>
                <a:spLocks noChangeArrowheads="1"/>
              </p:cNvSpPr>
              <p:nvPr/>
            </p:nvSpPr>
            <p:spPr bwMode="auto">
              <a:xfrm>
                <a:off x="336" y="2018"/>
                <a:ext cx="96" cy="96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68" tIns="45734" rIns="91468" bIns="4573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37906" name="Text Box 18"/>
              <p:cNvSpPr txBox="1">
                <a:spLocks noChangeArrowheads="1"/>
              </p:cNvSpPr>
              <p:nvPr/>
            </p:nvSpPr>
            <p:spPr bwMode="auto">
              <a:xfrm>
                <a:off x="326" y="2110"/>
                <a:ext cx="212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68" tIns="45734" rIns="91468" bIns="45734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1</a:t>
                </a:r>
                <a:endParaRPr lang="fr-FR">
                  <a:latin typeface="Times New Roman" charset="0"/>
                  <a:cs typeface="+mn-cs"/>
                </a:endParaRPr>
              </a:p>
            </p:txBody>
          </p:sp>
        </p:grpSp>
        <p:sp>
          <p:nvSpPr>
            <p:cNvPr id="37907" name="Text Box 19"/>
            <p:cNvSpPr txBox="1">
              <a:spLocks noChangeArrowheads="1"/>
            </p:cNvSpPr>
            <p:nvPr/>
          </p:nvSpPr>
          <p:spPr bwMode="auto">
            <a:xfrm>
              <a:off x="4800" y="1488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68" tIns="45734" rIns="91468" bIns="4573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solidFill>
                    <a:srgbClr val="FF00FF"/>
                  </a:solidFill>
                  <a:latin typeface="Times New Roman" charset="0"/>
                  <a:cs typeface="+mn-cs"/>
                </a:rPr>
                <a:t>2</a:t>
              </a:r>
              <a:endParaRPr lang="fr-FR">
                <a:latin typeface="Times New Roman" charset="0"/>
                <a:cs typeface="+mn-cs"/>
              </a:endParaRPr>
            </a:p>
          </p:txBody>
        </p:sp>
      </p:grpSp>
      <p:sp>
        <p:nvSpPr>
          <p:cNvPr id="37909" name="Text Box 21"/>
          <p:cNvSpPr txBox="1">
            <a:spLocks noChangeArrowheads="1"/>
          </p:cNvSpPr>
          <p:nvPr/>
        </p:nvSpPr>
        <p:spPr bwMode="auto">
          <a:xfrm>
            <a:off x="76200" y="1334269"/>
            <a:ext cx="3806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100">
                <a:latin typeface="Chalkboard" charset="0"/>
                <a:cs typeface="+mn-cs"/>
              </a:rPr>
              <a:t>On suit une ligne de courant</a:t>
            </a:r>
            <a:r>
              <a:rPr lang="fr-FR">
                <a:latin typeface="Times New Roman" charset="0"/>
                <a:cs typeface="+mn-cs"/>
              </a:rPr>
              <a:t> :</a:t>
            </a:r>
            <a:endParaRPr lang="fr-FR" b="1">
              <a:solidFill>
                <a:srgbClr val="FF0000"/>
              </a:solidFill>
              <a:latin typeface="Times New Roman" charset="0"/>
              <a:cs typeface="+mn-cs"/>
              <a:sym typeface="Symbol" charset="0"/>
            </a:endParaRPr>
          </a:p>
        </p:txBody>
      </p:sp>
      <p:sp>
        <p:nvSpPr>
          <p:cNvPr id="37910" name="Freeform 22"/>
          <p:cNvSpPr>
            <a:spLocks/>
          </p:cNvSpPr>
          <p:nvPr/>
        </p:nvSpPr>
        <p:spPr bwMode="auto">
          <a:xfrm>
            <a:off x="608013" y="2166119"/>
            <a:ext cx="6858000" cy="1016000"/>
          </a:xfrm>
          <a:custGeom>
            <a:avLst/>
            <a:gdLst>
              <a:gd name="T0" fmla="*/ 0 w 4320"/>
              <a:gd name="T1" fmla="*/ 384 h 640"/>
              <a:gd name="T2" fmla="*/ 624 w 4320"/>
              <a:gd name="T3" fmla="*/ 144 h 640"/>
              <a:gd name="T4" fmla="*/ 1296 w 4320"/>
              <a:gd name="T5" fmla="*/ 144 h 640"/>
              <a:gd name="T6" fmla="*/ 2112 w 4320"/>
              <a:gd name="T7" fmla="*/ 432 h 640"/>
              <a:gd name="T8" fmla="*/ 2880 w 4320"/>
              <a:gd name="T9" fmla="*/ 624 h 640"/>
              <a:gd name="T10" fmla="*/ 3792 w 4320"/>
              <a:gd name="T11" fmla="*/ 336 h 640"/>
              <a:gd name="T12" fmla="*/ 4320 w 4320"/>
              <a:gd name="T13" fmla="*/ 0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20" h="640">
                <a:moveTo>
                  <a:pt x="0" y="384"/>
                </a:moveTo>
                <a:cubicBezTo>
                  <a:pt x="204" y="284"/>
                  <a:pt x="408" y="184"/>
                  <a:pt x="624" y="144"/>
                </a:cubicBezTo>
                <a:cubicBezTo>
                  <a:pt x="840" y="104"/>
                  <a:pt x="1048" y="96"/>
                  <a:pt x="1296" y="144"/>
                </a:cubicBezTo>
                <a:cubicBezTo>
                  <a:pt x="1544" y="192"/>
                  <a:pt x="1848" y="352"/>
                  <a:pt x="2112" y="432"/>
                </a:cubicBezTo>
                <a:cubicBezTo>
                  <a:pt x="2376" y="512"/>
                  <a:pt x="2600" y="640"/>
                  <a:pt x="2880" y="624"/>
                </a:cubicBezTo>
                <a:cubicBezTo>
                  <a:pt x="3160" y="608"/>
                  <a:pt x="3552" y="440"/>
                  <a:pt x="3792" y="336"/>
                </a:cubicBezTo>
                <a:cubicBezTo>
                  <a:pt x="4032" y="232"/>
                  <a:pt x="4176" y="116"/>
                  <a:pt x="4320" y="0"/>
                </a:cubicBezTo>
              </a:path>
            </a:pathLst>
          </a:custGeom>
          <a:noFill/>
          <a:ln w="38100" cmpd="sng">
            <a:solidFill>
              <a:srgbClr val="58B0E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7912" name="Text Box 24"/>
          <p:cNvSpPr txBox="1">
            <a:spLocks noChangeArrowheads="1"/>
          </p:cNvSpPr>
          <p:nvPr/>
        </p:nvSpPr>
        <p:spPr bwMode="auto">
          <a:xfrm>
            <a:off x="2437887" y="1783532"/>
            <a:ext cx="184055" cy="45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77" tIns="45740" rIns="91477" bIns="4574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fr-FR" b="1">
                <a:solidFill>
                  <a:schemeClr val="accent2"/>
                </a:solidFill>
                <a:latin typeface="Times New Roman" charset="0"/>
                <a:cs typeface="+mn-cs"/>
              </a:rPr>
              <a:t>v</a:t>
            </a:r>
            <a:endParaRPr lang="fr-FR">
              <a:latin typeface="Times New Roman" charset="0"/>
              <a:cs typeface="+mn-cs"/>
            </a:endParaRPr>
          </a:p>
        </p:txBody>
      </p:sp>
      <p:sp>
        <p:nvSpPr>
          <p:cNvPr id="37913" name="Line 25"/>
          <p:cNvSpPr>
            <a:spLocks noChangeShapeType="1"/>
          </p:cNvSpPr>
          <p:nvPr/>
        </p:nvSpPr>
        <p:spPr bwMode="auto">
          <a:xfrm flipV="1">
            <a:off x="1447800" y="2123579"/>
            <a:ext cx="1066247" cy="305089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77" tIns="45740" rIns="91477" bIns="45740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3199492" y="2546253"/>
            <a:ext cx="1066247" cy="53708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77" tIns="45740" rIns="91477" bIns="45740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7915" name="Line 27"/>
          <p:cNvSpPr>
            <a:spLocks noChangeShapeType="1"/>
          </p:cNvSpPr>
          <p:nvPr/>
        </p:nvSpPr>
        <p:spPr bwMode="auto">
          <a:xfrm flipV="1">
            <a:off x="6017431" y="2487460"/>
            <a:ext cx="1367716" cy="460811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77" tIns="45740" rIns="91477" bIns="45740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7916" name="Line 28"/>
          <p:cNvSpPr>
            <a:spLocks noChangeShapeType="1"/>
          </p:cNvSpPr>
          <p:nvPr/>
        </p:nvSpPr>
        <p:spPr bwMode="auto">
          <a:xfrm flipV="1">
            <a:off x="5027344" y="3173909"/>
            <a:ext cx="9900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77" tIns="45740" rIns="91477" bIns="45740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7917" name="Text Box 29"/>
          <p:cNvSpPr txBox="1">
            <a:spLocks noChangeArrowheads="1"/>
          </p:cNvSpPr>
          <p:nvPr/>
        </p:nvSpPr>
        <p:spPr bwMode="auto">
          <a:xfrm>
            <a:off x="4265739" y="2927614"/>
            <a:ext cx="184055" cy="45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77" tIns="45740" rIns="91477" bIns="4574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fr-FR" b="1">
                <a:solidFill>
                  <a:schemeClr val="accent2"/>
                </a:solidFill>
                <a:latin typeface="Times New Roman" charset="0"/>
                <a:cs typeface="+mn-cs"/>
              </a:rPr>
              <a:t>v</a:t>
            </a:r>
            <a:endParaRPr lang="fr-FR">
              <a:latin typeface="Times New Roman" charset="0"/>
              <a:cs typeface="+mn-cs"/>
            </a:endParaRPr>
          </a:p>
        </p:txBody>
      </p:sp>
      <p:sp>
        <p:nvSpPr>
          <p:cNvPr id="37918" name="Text Box 30"/>
          <p:cNvSpPr txBox="1">
            <a:spLocks noChangeArrowheads="1"/>
          </p:cNvSpPr>
          <p:nvPr/>
        </p:nvSpPr>
        <p:spPr bwMode="auto">
          <a:xfrm>
            <a:off x="6015844" y="3003886"/>
            <a:ext cx="182468" cy="45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77" tIns="45740" rIns="91477" bIns="4574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fr-FR" b="1">
                <a:solidFill>
                  <a:schemeClr val="accent2"/>
                </a:solidFill>
                <a:latin typeface="Times New Roman" charset="0"/>
                <a:cs typeface="+mn-cs"/>
              </a:rPr>
              <a:t>v</a:t>
            </a:r>
            <a:endParaRPr lang="fr-FR">
              <a:latin typeface="Times New Roman" charset="0"/>
              <a:cs typeface="+mn-cs"/>
            </a:endParaRPr>
          </a:p>
        </p:txBody>
      </p:sp>
      <p:sp>
        <p:nvSpPr>
          <p:cNvPr id="37919" name="Text Box 31"/>
          <p:cNvSpPr txBox="1">
            <a:spLocks noChangeArrowheads="1"/>
          </p:cNvSpPr>
          <p:nvPr/>
        </p:nvSpPr>
        <p:spPr bwMode="auto">
          <a:xfrm>
            <a:off x="7388320" y="2241165"/>
            <a:ext cx="184055" cy="45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77" tIns="45740" rIns="91477" bIns="4574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fr-FR" b="1">
                <a:solidFill>
                  <a:schemeClr val="accent2"/>
                </a:solidFill>
                <a:latin typeface="Times New Roman" charset="0"/>
                <a:cs typeface="+mn-cs"/>
              </a:rPr>
              <a:t>v</a:t>
            </a:r>
            <a:endParaRPr lang="fr-FR">
              <a:latin typeface="Times New Roman" charset="0"/>
              <a:cs typeface="+mn-cs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3733800" y="4669411"/>
            <a:ext cx="2224074" cy="408158"/>
          </a:xfrm>
          <a:prstGeom prst="rect">
            <a:avLst/>
          </a:prstGeom>
          <a:solidFill>
            <a:schemeClr val="tx2">
              <a:alpha val="28999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50" tIns="45725" rIns="91450" bIns="45725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7923" name="Rectangle 35"/>
          <p:cNvSpPr>
            <a:spLocks noChangeArrowheads="1"/>
          </p:cNvSpPr>
          <p:nvPr/>
        </p:nvSpPr>
        <p:spPr bwMode="auto">
          <a:xfrm>
            <a:off x="5344319" y="1405161"/>
            <a:ext cx="2055920" cy="381159"/>
          </a:xfrm>
          <a:prstGeom prst="rect">
            <a:avLst/>
          </a:prstGeom>
          <a:solidFill>
            <a:schemeClr val="tx2">
              <a:alpha val="28999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7927" name="Text Box 39"/>
          <p:cNvSpPr txBox="1">
            <a:spLocks noChangeArrowheads="1"/>
          </p:cNvSpPr>
          <p:nvPr/>
        </p:nvSpPr>
        <p:spPr bwMode="auto">
          <a:xfrm>
            <a:off x="2743200" y="2547119"/>
            <a:ext cx="45526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77" tIns="45740" rIns="91477" bIns="45740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>
                <a:solidFill>
                  <a:srgbClr val="FF0000"/>
                </a:solidFill>
                <a:latin typeface="Times New Roman" charset="0"/>
                <a:cs typeface="+mn-cs"/>
              </a:rPr>
              <a:t>M</a:t>
            </a:r>
            <a:endParaRPr lang="fr-FR">
              <a:latin typeface="Times New Roman" charset="0"/>
              <a:cs typeface="+mn-cs"/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3123913" y="2470919"/>
            <a:ext cx="942263" cy="838200"/>
            <a:chOff x="3123913" y="2974975"/>
            <a:chExt cx="942263" cy="838200"/>
          </a:xfrm>
        </p:grpSpPr>
        <p:sp>
          <p:nvSpPr>
            <p:cNvPr id="37926" name="Oval 38"/>
            <p:cNvSpPr>
              <a:spLocks noChangeArrowheads="1"/>
            </p:cNvSpPr>
            <p:nvPr/>
          </p:nvSpPr>
          <p:spPr bwMode="auto">
            <a:xfrm>
              <a:off x="3123913" y="2974975"/>
              <a:ext cx="152285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77" tIns="45740" rIns="91477" bIns="45740" anchor="ctr"/>
            <a:lstStyle/>
            <a:p>
              <a:pPr algn="ctr">
                <a:defRPr/>
              </a:pPr>
              <a:endParaRPr lang="fr-FR" sz="240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37928" name="Line 40"/>
            <p:cNvSpPr>
              <a:spLocks noChangeShapeType="1"/>
            </p:cNvSpPr>
            <p:nvPr/>
          </p:nvSpPr>
          <p:spPr bwMode="auto">
            <a:xfrm>
              <a:off x="3200055" y="3084513"/>
              <a:ext cx="605968" cy="3048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77" tIns="45740" rIns="91477" bIns="45740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7929" name="Rectangle 41"/>
            <p:cNvSpPr>
              <a:spLocks noChangeArrowheads="1"/>
            </p:cNvSpPr>
            <p:nvPr/>
          </p:nvSpPr>
          <p:spPr bwMode="auto">
            <a:xfrm>
              <a:off x="3425310" y="3355975"/>
              <a:ext cx="640866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77" tIns="45740" rIns="91477" bIns="45740" anchor="ctr"/>
            <a:lstStyle/>
            <a:p>
              <a:pPr>
                <a:defRPr/>
              </a:pPr>
              <a:r>
                <a:rPr lang="fr-FR" sz="2400" b="1">
                  <a:solidFill>
                    <a:srgbClr val="FF0000"/>
                  </a:solidFill>
                  <a:latin typeface="Times New Roman" charset="0"/>
                  <a:cs typeface="+mn-cs"/>
                </a:rPr>
                <a:t>dM</a:t>
              </a:r>
            </a:p>
          </p:txBody>
        </p:sp>
      </p:grpSp>
      <p:sp>
        <p:nvSpPr>
          <p:cNvPr id="379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>
              <a:defRPr/>
            </a:pPr>
            <a:r>
              <a:rPr lang="fr-FR">
                <a:cs typeface="+mj-cs"/>
              </a:rPr>
              <a:t>Loi de Bernoulli : démonstration</a:t>
            </a:r>
          </a:p>
        </p:txBody>
      </p:sp>
      <p:pic>
        <p:nvPicPr>
          <p:cNvPr id="7" name="Image 6" descr="Bernoulli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159" y="5321522"/>
            <a:ext cx="2301505" cy="409738"/>
          </a:xfrm>
          <a:prstGeom prst="rect">
            <a:avLst/>
          </a:prstGeom>
        </p:spPr>
      </p:pic>
      <p:pic>
        <p:nvPicPr>
          <p:cNvPr id="8" name="Image 7" descr="Bernoulli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99" y="5653633"/>
            <a:ext cx="4754418" cy="936103"/>
          </a:xfrm>
          <a:prstGeom prst="rect">
            <a:avLst/>
          </a:prstGeom>
        </p:spPr>
      </p:pic>
      <p:pic>
        <p:nvPicPr>
          <p:cNvPr id="9" name="Image 8" descr="Bernoulli4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51" y="6517729"/>
            <a:ext cx="5832648" cy="89733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023839" y="5869657"/>
            <a:ext cx="10163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/>
              <a:t>Donc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5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5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/>
      <p:bldP spid="37899" grpId="0"/>
      <p:bldP spid="37912" grpId="0"/>
      <p:bldP spid="37913" grpId="0" animBg="1"/>
      <p:bldP spid="37914" grpId="0" animBg="1"/>
      <p:bldP spid="37914" grpId="1" animBg="1"/>
      <p:bldP spid="37915" grpId="0" animBg="1"/>
      <p:bldP spid="37916" grpId="0" animBg="1"/>
      <p:bldP spid="37917" grpId="0"/>
      <p:bldP spid="37917" grpId="1"/>
      <p:bldP spid="37918" grpId="0"/>
      <p:bldP spid="37919" grpId="0"/>
      <p:bldP spid="37922" grpId="0" animBg="1"/>
      <p:bldP spid="37923" grpId="0" animBg="1"/>
      <p:bldP spid="37927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48D44FE-8256-234B-9905-A05E0F8D2520}"/>
              </a:ext>
            </a:extLst>
          </p:cNvPr>
          <p:cNvSpPr/>
          <p:nvPr/>
        </p:nvSpPr>
        <p:spPr bwMode="auto">
          <a:xfrm>
            <a:off x="420357" y="4330154"/>
            <a:ext cx="10036530" cy="218757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012825" y="2055813"/>
            <a:ext cx="4776788" cy="160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fr-FR" sz="2200">
                <a:solidFill>
                  <a:srgbClr val="FF0000"/>
                </a:solidFill>
                <a:latin typeface="Chalkboard" charset="0"/>
                <a:cs typeface="+mn-cs"/>
              </a:rPr>
              <a:t>Sous les hypothèses :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fr-FR" sz="2200">
                <a:solidFill>
                  <a:srgbClr val="FF0000"/>
                </a:solidFill>
                <a:latin typeface="Chalkboard" charset="0"/>
                <a:cs typeface="+mn-cs"/>
              </a:rPr>
              <a:t> Fluide parfait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fr-FR" sz="2200">
                <a:solidFill>
                  <a:srgbClr val="FF0000"/>
                </a:solidFill>
                <a:latin typeface="Chalkboard" charset="0"/>
                <a:cs typeface="+mn-cs"/>
              </a:rPr>
              <a:t> Fluide incompressible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fr-FR" sz="2200">
                <a:solidFill>
                  <a:srgbClr val="FF0000"/>
                </a:solidFill>
                <a:latin typeface="Chalkboard" charset="0"/>
                <a:cs typeface="+mn-cs"/>
              </a:rPr>
              <a:t> Régime permanent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974725" y="4483100"/>
            <a:ext cx="9201634" cy="46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200">
                <a:latin typeface="Chalkboard" charset="0"/>
                <a:cs typeface="+mn-cs"/>
              </a:rPr>
              <a:t>La quantité</a:t>
            </a:r>
            <a:r>
              <a:rPr lang="fr-FR" sz="2200">
                <a:latin typeface="Times New Roman" charset="0"/>
                <a:cs typeface="+mn-cs"/>
              </a:rPr>
              <a:t> </a:t>
            </a:r>
            <a:r>
              <a:rPr lang="fr-FR">
                <a:solidFill>
                  <a:srgbClr val="FF0000"/>
                </a:solidFill>
                <a:latin typeface="Times New Roman" charset="0"/>
                <a:cs typeface="+mn-cs"/>
              </a:rPr>
              <a:t>p</a:t>
            </a:r>
            <a:r>
              <a:rPr lang="fr-FR">
                <a:latin typeface="Times New Roman" charset="0"/>
                <a:cs typeface="+mn-cs"/>
              </a:rPr>
              <a:t> + </a:t>
            </a:r>
            <a:r>
              <a:rPr lang="fr-FR">
                <a:solidFill>
                  <a:srgbClr val="0000FF"/>
                </a:solidFill>
                <a:latin typeface="Symbol" charset="0"/>
                <a:cs typeface="+mn-cs"/>
              </a:rPr>
              <a:t>r</a:t>
            </a:r>
            <a:r>
              <a:rPr lang="fr-FR">
                <a:solidFill>
                  <a:srgbClr val="0000FF"/>
                </a:solidFill>
                <a:cs typeface="+mn-cs"/>
              </a:rPr>
              <a:t>v</a:t>
            </a:r>
            <a:r>
              <a:rPr lang="fr-FR" baseline="30000">
                <a:solidFill>
                  <a:srgbClr val="0000FF"/>
                </a:solidFill>
                <a:cs typeface="+mn-cs"/>
              </a:rPr>
              <a:t>2</a:t>
            </a:r>
            <a:r>
              <a:rPr lang="fr-FR">
                <a:solidFill>
                  <a:srgbClr val="0000FF"/>
                </a:solidFill>
                <a:cs typeface="+mn-cs"/>
              </a:rPr>
              <a:t>/2</a:t>
            </a:r>
            <a:r>
              <a:rPr lang="fr-FR" baseline="30000">
                <a:cs typeface="+mn-cs"/>
              </a:rPr>
              <a:t> </a:t>
            </a:r>
            <a:r>
              <a:rPr lang="fr-FR">
                <a:latin typeface="Times New Roman"/>
                <a:cs typeface="Times New Roman"/>
              </a:rPr>
              <a:t>+</a:t>
            </a:r>
            <a:r>
              <a:rPr lang="fr-FR" baseline="30000">
                <a:latin typeface="Symbol" charset="2"/>
                <a:cs typeface="Symbol" charset="2"/>
              </a:rPr>
              <a:t> </a:t>
            </a:r>
            <a:r>
              <a:rPr lang="fr-FR">
                <a:solidFill>
                  <a:srgbClr val="15B003"/>
                </a:solidFill>
                <a:latin typeface="Symbol" charset="0"/>
                <a:cs typeface="+mn-cs"/>
              </a:rPr>
              <a:t>r</a:t>
            </a:r>
            <a:r>
              <a:rPr lang="fr-FR">
                <a:solidFill>
                  <a:srgbClr val="15B003"/>
                </a:solidFill>
                <a:cs typeface="+mn-cs"/>
              </a:rPr>
              <a:t>gz</a:t>
            </a:r>
            <a:r>
              <a:rPr lang="fr-FR" sz="2200">
                <a:cs typeface="+mn-cs"/>
              </a:rPr>
              <a:t> </a:t>
            </a:r>
            <a:r>
              <a:rPr lang="fr-FR" sz="2200">
                <a:latin typeface="Chalkboard" charset="0"/>
                <a:cs typeface="+mn-cs"/>
              </a:rPr>
              <a:t>est constante le long d</a:t>
            </a:r>
            <a:r>
              <a:rPr lang="ja-JP" altLang="fr-FR" sz="2200">
                <a:latin typeface="Arial"/>
                <a:cs typeface="+mn-cs"/>
              </a:rPr>
              <a:t>’</a:t>
            </a:r>
            <a:r>
              <a:rPr lang="fr-FR" sz="2200">
                <a:latin typeface="Chalkboard" charset="0"/>
                <a:cs typeface="+mn-cs"/>
              </a:rPr>
              <a:t>une ligne de courant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608013" y="5005561"/>
            <a:ext cx="2644775" cy="1434927"/>
            <a:chOff x="608013" y="5005561"/>
            <a:chExt cx="2644775" cy="1434927"/>
          </a:xfrm>
        </p:grpSpPr>
        <p:sp>
          <p:nvSpPr>
            <p:cNvPr id="38918" name="Text Box 6"/>
            <p:cNvSpPr txBox="1">
              <a:spLocks noChangeArrowheads="1"/>
            </p:cNvSpPr>
            <p:nvPr/>
          </p:nvSpPr>
          <p:spPr bwMode="auto">
            <a:xfrm>
              <a:off x="608013" y="5644312"/>
              <a:ext cx="2644775" cy="796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50" tIns="45725" rIns="91450" bIns="4572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fr-FR" sz="2200">
                  <a:solidFill>
                    <a:srgbClr val="FF0000"/>
                  </a:solidFill>
                  <a:latin typeface="Chalkboard" charset="0"/>
                  <a:cs typeface="+mn-cs"/>
                </a:rPr>
                <a:t>Energie potentielle de pression</a:t>
              </a:r>
            </a:p>
          </p:txBody>
        </p:sp>
        <p:sp>
          <p:nvSpPr>
            <p:cNvPr id="38919" name="Line 7"/>
            <p:cNvSpPr>
              <a:spLocks noChangeShapeType="1"/>
            </p:cNvSpPr>
            <p:nvPr/>
          </p:nvSpPr>
          <p:spPr bwMode="auto">
            <a:xfrm flipH="1">
              <a:off x="2055813" y="5005561"/>
              <a:ext cx="480194" cy="638751"/>
            </a:xfrm>
            <a:prstGeom prst="line">
              <a:avLst/>
            </a:prstGeom>
            <a:noFill/>
            <a:ln w="38100" cmpd="sng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450" tIns="45725" rIns="91450" bIns="45725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3403600" y="4913313"/>
            <a:ext cx="2971800" cy="1250950"/>
            <a:chOff x="3403600" y="4913313"/>
            <a:chExt cx="2971800" cy="1250950"/>
          </a:xfrm>
        </p:grpSpPr>
        <p:sp>
          <p:nvSpPr>
            <p:cNvPr id="38921" name="Text Box 9"/>
            <p:cNvSpPr txBox="1">
              <a:spLocks noChangeArrowheads="1"/>
            </p:cNvSpPr>
            <p:nvPr/>
          </p:nvSpPr>
          <p:spPr bwMode="auto">
            <a:xfrm>
              <a:off x="3733800" y="5719763"/>
              <a:ext cx="2641600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50" tIns="45725" rIns="91450" bIns="4572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fr-FR" sz="2200">
                  <a:solidFill>
                    <a:srgbClr val="0000FF"/>
                  </a:solidFill>
                  <a:latin typeface="Chalkboard" charset="0"/>
                  <a:cs typeface="+mn-cs"/>
                </a:rPr>
                <a:t>Energie cinétique</a:t>
              </a:r>
            </a:p>
          </p:txBody>
        </p:sp>
        <p:sp>
          <p:nvSpPr>
            <p:cNvPr id="38922" name="Line 10"/>
            <p:cNvSpPr>
              <a:spLocks noChangeShapeType="1"/>
            </p:cNvSpPr>
            <p:nvPr/>
          </p:nvSpPr>
          <p:spPr bwMode="auto">
            <a:xfrm>
              <a:off x="3403600" y="4913313"/>
              <a:ext cx="862013" cy="806450"/>
            </a:xfrm>
            <a:prstGeom prst="line">
              <a:avLst/>
            </a:prstGeom>
            <a:noFill/>
            <a:ln w="38100" cmpd="sng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50" tIns="45725" rIns="91450" bIns="45725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4264199" y="4933553"/>
            <a:ext cx="5083001" cy="1483122"/>
            <a:chOff x="4264199" y="4933553"/>
            <a:chExt cx="5083001" cy="1483122"/>
          </a:xfrm>
        </p:grpSpPr>
        <p:sp>
          <p:nvSpPr>
            <p:cNvPr id="38924" name="Text Box 12"/>
            <p:cNvSpPr txBox="1">
              <a:spLocks noChangeArrowheads="1"/>
            </p:cNvSpPr>
            <p:nvPr/>
          </p:nvSpPr>
          <p:spPr bwMode="auto">
            <a:xfrm>
              <a:off x="6704013" y="5795963"/>
              <a:ext cx="2643187" cy="620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50" tIns="45725" rIns="91450" bIns="4572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fr-FR" sz="2200">
                  <a:solidFill>
                    <a:srgbClr val="15B003"/>
                  </a:solidFill>
                  <a:latin typeface="Chalkboard" charset="0"/>
                  <a:cs typeface="+mn-cs"/>
                </a:rPr>
                <a:t>Energie potentielle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fr-FR" sz="2200">
                  <a:solidFill>
                    <a:srgbClr val="15B003"/>
                  </a:solidFill>
                  <a:latin typeface="Chalkboard" charset="0"/>
                  <a:cs typeface="+mn-cs"/>
                </a:rPr>
                <a:t>de pesanteur</a:t>
              </a:r>
            </a:p>
          </p:txBody>
        </p:sp>
        <p:sp>
          <p:nvSpPr>
            <p:cNvPr id="38925" name="Line 13"/>
            <p:cNvSpPr>
              <a:spLocks noChangeShapeType="1"/>
            </p:cNvSpPr>
            <p:nvPr/>
          </p:nvSpPr>
          <p:spPr bwMode="auto">
            <a:xfrm>
              <a:off x="4264199" y="4933553"/>
              <a:ext cx="2666826" cy="710010"/>
            </a:xfrm>
            <a:prstGeom prst="line">
              <a:avLst/>
            </a:prstGeom>
            <a:noFill/>
            <a:ln w="38100" cmpd="sng">
              <a:solidFill>
                <a:srgbClr val="15B003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450" tIns="45725" rIns="91450" bIns="45725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1981200" y="6705600"/>
            <a:ext cx="6634163" cy="4762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>
                <a:solidFill>
                  <a:srgbClr val="E9FFA1"/>
                </a:solidFill>
                <a:latin typeface="Chalkboard" charset="0"/>
                <a:cs typeface="+mn-cs"/>
              </a:rPr>
              <a:t>Traduit la conservation de l</a:t>
            </a:r>
            <a:r>
              <a:rPr lang="ja-JP" altLang="fr-FR">
                <a:solidFill>
                  <a:srgbClr val="E9FFA1"/>
                </a:solidFill>
                <a:latin typeface="Arial"/>
                <a:cs typeface="+mn-cs"/>
              </a:rPr>
              <a:t>’</a:t>
            </a:r>
            <a:r>
              <a:rPr lang="fr-FR">
                <a:solidFill>
                  <a:srgbClr val="E9FFA1"/>
                </a:solidFill>
                <a:latin typeface="Chalkboard" charset="0"/>
                <a:cs typeface="+mn-cs"/>
              </a:rPr>
              <a:t>énergie mécanique</a:t>
            </a:r>
          </a:p>
        </p:txBody>
      </p:sp>
      <p:sp>
        <p:nvSpPr>
          <p:cNvPr id="38937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>
              <a:defRPr/>
            </a:pPr>
            <a:r>
              <a:rPr lang="fr-FR">
                <a:cs typeface="+mj-cs"/>
              </a:rPr>
              <a:t>Loi de Bernoulli : énoncé</a:t>
            </a:r>
          </a:p>
        </p:txBody>
      </p:sp>
      <p:grpSp>
        <p:nvGrpSpPr>
          <p:cNvPr id="8" name="Grouper 7"/>
          <p:cNvGrpSpPr/>
          <p:nvPr/>
        </p:nvGrpSpPr>
        <p:grpSpPr>
          <a:xfrm>
            <a:off x="4120183" y="2819400"/>
            <a:ext cx="6011242" cy="457969"/>
            <a:chOff x="4120183" y="2819400"/>
            <a:chExt cx="6011242" cy="457969"/>
          </a:xfrm>
        </p:grpSpPr>
        <p:sp>
          <p:nvSpPr>
            <p:cNvPr id="38928" name="Text Box 16"/>
            <p:cNvSpPr txBox="1">
              <a:spLocks noChangeArrowheads="1"/>
            </p:cNvSpPr>
            <p:nvPr/>
          </p:nvSpPr>
          <p:spPr bwMode="auto">
            <a:xfrm>
              <a:off x="5028718" y="2819400"/>
              <a:ext cx="5102707" cy="44450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50" tIns="45725" rIns="91450" bIns="4572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sz="2200">
                  <a:solidFill>
                    <a:srgbClr val="E9FFA1"/>
                  </a:solidFill>
                  <a:latin typeface="Chalkboard" charset="0"/>
                  <a:cs typeface="+mn-cs"/>
                </a:rPr>
                <a:t>Il existe une version en compressible</a:t>
              </a:r>
            </a:p>
          </p:txBody>
        </p:sp>
        <p:sp>
          <p:nvSpPr>
            <p:cNvPr id="7" name="Flèche droite à entaille 6"/>
            <p:cNvSpPr/>
            <p:nvPr/>
          </p:nvSpPr>
          <p:spPr bwMode="auto">
            <a:xfrm>
              <a:off x="4120183" y="2845321"/>
              <a:ext cx="792088" cy="432048"/>
            </a:xfrm>
            <a:prstGeom prst="notched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4120183" y="3405188"/>
            <a:ext cx="6011242" cy="727075"/>
            <a:chOff x="4120183" y="3405188"/>
            <a:chExt cx="6011242" cy="727075"/>
          </a:xfrm>
        </p:grpSpPr>
        <p:sp>
          <p:nvSpPr>
            <p:cNvPr id="38931" name="Text Box 19"/>
            <p:cNvSpPr txBox="1">
              <a:spLocks noChangeArrowheads="1"/>
            </p:cNvSpPr>
            <p:nvPr/>
          </p:nvSpPr>
          <p:spPr bwMode="auto">
            <a:xfrm>
              <a:off x="5028718" y="3405188"/>
              <a:ext cx="5102707" cy="727075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50" tIns="45725" rIns="91450" bIns="4572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fr-FR" sz="2200">
                  <a:solidFill>
                    <a:srgbClr val="E9FFA1"/>
                  </a:solidFill>
                  <a:latin typeface="Chalkboard" charset="0"/>
                  <a:cs typeface="+mn-cs"/>
                </a:rPr>
                <a:t>Peut être généralisé en instationnaire dans quelques cas rares (cf. TD)</a:t>
              </a:r>
            </a:p>
          </p:txBody>
        </p:sp>
        <p:sp>
          <p:nvSpPr>
            <p:cNvPr id="28" name="Flèche droite à entaille 27"/>
            <p:cNvSpPr/>
            <p:nvPr/>
          </p:nvSpPr>
          <p:spPr bwMode="auto">
            <a:xfrm>
              <a:off x="4120183" y="3565401"/>
              <a:ext cx="792088" cy="432048"/>
            </a:xfrm>
            <a:prstGeom prst="notched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8800703" y="6704136"/>
            <a:ext cx="1799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/>
              <a:t>A RETENIR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8915" grpId="0" build="p"/>
      <p:bldP spid="38916" grpId="0"/>
      <p:bldP spid="38926" grpId="0" animBg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1430338" y="1831975"/>
            <a:ext cx="2874962" cy="1143000"/>
            <a:chOff x="1430338" y="1831975"/>
            <a:chExt cx="2874962" cy="1143000"/>
          </a:xfrm>
        </p:grpSpPr>
        <p:sp>
          <p:nvSpPr>
            <p:cNvPr id="4099" name="Text Box 3"/>
            <p:cNvSpPr txBox="1">
              <a:spLocks noChangeArrowheads="1"/>
            </p:cNvSpPr>
            <p:nvPr/>
          </p:nvSpPr>
          <p:spPr bwMode="auto">
            <a:xfrm>
              <a:off x="1430338" y="1946275"/>
              <a:ext cx="1154112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68" tIns="45734" rIns="91468" bIns="4573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solidFill>
                    <a:schemeClr val="accent2"/>
                  </a:solidFill>
                  <a:latin typeface="Chalkboard" charset="0"/>
                  <a:cs typeface="+mn-cs"/>
                </a:rPr>
                <a:t>Poids</a:t>
              </a:r>
              <a:r>
                <a:rPr lang="fr-FR">
                  <a:latin typeface="Chalkboard" charset="0"/>
                  <a:cs typeface="+mn-cs"/>
                </a:rPr>
                <a:t> :</a:t>
              </a:r>
              <a:r>
                <a:rPr lang="fr-FR">
                  <a:latin typeface="Times New Roman" charset="0"/>
                  <a:cs typeface="+mn-cs"/>
                </a:rPr>
                <a:t> </a:t>
              </a:r>
            </a:p>
          </p:txBody>
        </p:sp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2665413" y="1831975"/>
              <a:ext cx="1639887" cy="1143000"/>
              <a:chOff x="1536" y="1152"/>
              <a:chExt cx="1033" cy="720"/>
            </a:xfrm>
          </p:grpSpPr>
          <p:grpSp>
            <p:nvGrpSpPr>
              <p:cNvPr id="3" name="Group 5"/>
              <p:cNvGrpSpPr>
                <a:grpSpLocks/>
              </p:cNvGrpSpPr>
              <p:nvPr/>
            </p:nvGrpSpPr>
            <p:grpSpPr bwMode="auto">
              <a:xfrm>
                <a:off x="1536" y="1152"/>
                <a:ext cx="566" cy="720"/>
                <a:chOff x="4522" y="1152"/>
                <a:chExt cx="566" cy="720"/>
              </a:xfrm>
            </p:grpSpPr>
            <p:graphicFrame>
              <p:nvGraphicFramePr>
                <p:cNvPr id="4" name="Object 6"/>
                <p:cNvGraphicFramePr>
                  <a:graphicFrameLocks noChangeAspect="1"/>
                </p:cNvGraphicFramePr>
                <p:nvPr/>
              </p:nvGraphicFramePr>
              <p:xfrm>
                <a:off x="4522" y="1152"/>
                <a:ext cx="566" cy="7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303" name="Équation" r:id="rId4" imgW="355600" imgH="368300" progId="Equation.3">
                        <p:embed/>
                      </p:oleObj>
                    </mc:Choice>
                    <mc:Fallback>
                      <p:oleObj name="Équation" r:id="rId4" imgW="355600" imgH="368300" progId="Equation.3">
                        <p:embed/>
                        <p:pic>
                          <p:nvPicPr>
                            <p:cNvPr id="0" name="Object 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522" y="1152"/>
                              <a:ext cx="566" cy="7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410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608" y="1584"/>
                  <a:ext cx="255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1468" tIns="45734" rIns="91468" bIns="45734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1pPr>
                  <a:lvl2pPr marL="4587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fr-FR">
                      <a:latin typeface="Times New Roman" charset="0"/>
                      <a:cs typeface="+mn-cs"/>
                    </a:rPr>
                    <a:t>V</a:t>
                  </a:r>
                </a:p>
              </p:txBody>
            </p:sp>
          </p:grpSp>
          <p:sp>
            <p:nvSpPr>
              <p:cNvPr id="4104" name="Text Box 8"/>
              <p:cNvSpPr txBox="1">
                <a:spLocks noChangeArrowheads="1"/>
              </p:cNvSpPr>
              <p:nvPr/>
            </p:nvSpPr>
            <p:spPr bwMode="auto">
              <a:xfrm>
                <a:off x="1910" y="1246"/>
                <a:ext cx="65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68" tIns="45734" rIns="91468" bIns="45734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>
                    <a:latin typeface="Symbol" charset="0"/>
                    <a:cs typeface="+mn-cs"/>
                  </a:rPr>
                  <a:t>r</a:t>
                </a:r>
                <a:r>
                  <a:rPr lang="fr-FR" b="1">
                    <a:cs typeface="+mn-cs"/>
                  </a:rPr>
                  <a:t>g dV</a:t>
                </a:r>
                <a:r>
                  <a:rPr lang="fr-FR">
                    <a:latin typeface="Symbol" charset="0"/>
                    <a:cs typeface="+mn-cs"/>
                  </a:rPr>
                  <a:t> </a:t>
                </a:r>
                <a:endParaRPr lang="fr-FR">
                  <a:latin typeface="Times New Roman" charset="0"/>
                  <a:cs typeface="+mn-cs"/>
                </a:endParaRPr>
              </a:p>
            </p:txBody>
          </p:sp>
        </p:grpSp>
      </p:grpSp>
      <p:grpSp>
        <p:nvGrpSpPr>
          <p:cNvPr id="7" name="Grouper 6"/>
          <p:cNvGrpSpPr/>
          <p:nvPr/>
        </p:nvGrpSpPr>
        <p:grpSpPr>
          <a:xfrm>
            <a:off x="979488" y="2860675"/>
            <a:ext cx="3225800" cy="1143000"/>
            <a:chOff x="979488" y="2860675"/>
            <a:chExt cx="3225800" cy="1143000"/>
          </a:xfrm>
        </p:grpSpPr>
        <p:grpSp>
          <p:nvGrpSpPr>
            <p:cNvPr id="4105" name="Group 10"/>
            <p:cNvGrpSpPr>
              <a:grpSpLocks/>
            </p:cNvGrpSpPr>
            <p:nvPr/>
          </p:nvGrpSpPr>
          <p:grpSpPr bwMode="auto">
            <a:xfrm>
              <a:off x="2818825" y="2860675"/>
              <a:ext cx="1386463" cy="1143000"/>
              <a:chOff x="5136" y="1152"/>
              <a:chExt cx="874" cy="720"/>
            </a:xfrm>
          </p:grpSpPr>
          <p:grpSp>
            <p:nvGrpSpPr>
              <p:cNvPr id="4107" name="Group 11"/>
              <p:cNvGrpSpPr>
                <a:grpSpLocks/>
              </p:cNvGrpSpPr>
              <p:nvPr/>
            </p:nvGrpSpPr>
            <p:grpSpPr bwMode="auto">
              <a:xfrm>
                <a:off x="5136" y="1152"/>
                <a:ext cx="624" cy="720"/>
                <a:chOff x="5136" y="1152"/>
                <a:chExt cx="624" cy="720"/>
              </a:xfrm>
            </p:grpSpPr>
            <p:graphicFrame>
              <p:nvGraphicFramePr>
                <p:cNvPr id="4109" name="Object 12"/>
                <p:cNvGraphicFramePr>
                  <a:graphicFrameLocks noChangeAspect="1"/>
                </p:cNvGraphicFramePr>
                <p:nvPr/>
              </p:nvGraphicFramePr>
              <p:xfrm>
                <a:off x="5136" y="1152"/>
                <a:ext cx="381" cy="7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304" name="Équation" r:id="rId6" imgW="292100" imgH="368300" progId="Equation.3">
                        <p:embed/>
                      </p:oleObj>
                    </mc:Choice>
                    <mc:Fallback>
                      <p:oleObj name="Équation" r:id="rId6" imgW="292100" imgH="368300" progId="Equation.3">
                        <p:embed/>
                        <p:pic>
                          <p:nvPicPr>
                            <p:cNvPr id="0" name="Object 1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36" y="1152"/>
                              <a:ext cx="381" cy="7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" name="Rectangle 13"/>
                <p:cNvSpPr>
                  <a:spLocks noChangeArrowheads="1"/>
                </p:cNvSpPr>
                <p:nvPr/>
              </p:nvSpPr>
              <p:spPr bwMode="auto">
                <a:xfrm>
                  <a:off x="5175" y="1558"/>
                  <a:ext cx="583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1468" tIns="45734" rIns="91468" bIns="45734">
                  <a:spAutoFit/>
                </a:bodyPr>
                <a:lstStyle/>
                <a:p>
                  <a:pPr>
                    <a:defRPr/>
                  </a:pPr>
                  <a:r>
                    <a:rPr lang="fr-FR" sz="2400">
                      <a:latin typeface="Times New Roman" charset="0"/>
                      <a:cs typeface="+mn-cs"/>
                    </a:rPr>
                    <a:t>S</a:t>
                  </a:r>
                  <a:endParaRPr lang="fr-FR" sz="2400" baseline="-25000">
                    <a:solidFill>
                      <a:srgbClr val="15C300"/>
                    </a:solidFill>
                    <a:latin typeface="Times New Roman" charset="0"/>
                    <a:cs typeface="+mn-cs"/>
                  </a:endParaRPr>
                </a:p>
              </p:txBody>
            </p:sp>
          </p:grpSp>
          <p:sp>
            <p:nvSpPr>
              <p:cNvPr id="4110" name="Text Box 14"/>
              <p:cNvSpPr txBox="1">
                <a:spLocks noChangeArrowheads="1"/>
              </p:cNvSpPr>
              <p:nvPr/>
            </p:nvSpPr>
            <p:spPr bwMode="auto">
              <a:xfrm>
                <a:off x="5331" y="1224"/>
                <a:ext cx="679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68" tIns="45734" rIns="91468" bIns="45734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>
                    <a:latin typeface="Times New Roman" charset="0"/>
                    <a:cs typeface="+mn-cs"/>
                  </a:rPr>
                  <a:t>-p</a:t>
                </a:r>
                <a:r>
                  <a:rPr lang="fr-FR" b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n </a:t>
                </a:r>
                <a:r>
                  <a:rPr lang="fr-FR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dS</a:t>
                </a:r>
                <a:r>
                  <a:rPr lang="fr-FR">
                    <a:latin typeface="Times New Roman" charset="0"/>
                    <a:cs typeface="+mn-cs"/>
                  </a:rPr>
                  <a:t> </a:t>
                </a:r>
              </a:p>
            </p:txBody>
          </p:sp>
        </p:grpSp>
        <p:sp>
          <p:nvSpPr>
            <p:cNvPr id="4111" name="Text Box 15"/>
            <p:cNvSpPr txBox="1">
              <a:spLocks noChangeArrowheads="1"/>
            </p:cNvSpPr>
            <p:nvPr/>
          </p:nvSpPr>
          <p:spPr bwMode="auto">
            <a:xfrm>
              <a:off x="979488" y="2974450"/>
              <a:ext cx="1870890" cy="476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68" tIns="45734" rIns="91468" bIns="4573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solidFill>
                    <a:schemeClr val="accent2"/>
                  </a:solidFill>
                  <a:latin typeface="Chalkboard" charset="0"/>
                  <a:cs typeface="+mn-cs"/>
                </a:rPr>
                <a:t>Pression</a:t>
              </a:r>
              <a:r>
                <a:rPr lang="fr-FR">
                  <a:latin typeface="Chalkboard" charset="0"/>
                  <a:cs typeface="+mn-cs"/>
                </a:rPr>
                <a:t> : </a:t>
              </a:r>
            </a:p>
          </p:txBody>
        </p:sp>
      </p:grp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890588" y="5432425"/>
            <a:ext cx="7411601" cy="1939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fr-FR" dirty="0">
                <a:latin typeface="Chalkboard" charset="0"/>
                <a:cs typeface="+mn-cs"/>
              </a:rPr>
              <a:t> frottement fluide / fluide</a:t>
            </a:r>
          </a:p>
          <a:p>
            <a:pPr>
              <a:buFontTx/>
              <a:buChar char="•"/>
              <a:defRPr/>
            </a:pPr>
            <a:r>
              <a:rPr lang="fr-FR" dirty="0">
                <a:latin typeface="Chalkboard" charset="0"/>
                <a:cs typeface="+mn-cs"/>
              </a:rPr>
              <a:t> adhérence fluide aux parois solides</a:t>
            </a:r>
          </a:p>
          <a:p>
            <a:pPr>
              <a:buFontTx/>
              <a:buChar char="•"/>
              <a:defRPr/>
            </a:pPr>
            <a:r>
              <a:rPr lang="fr-FR" dirty="0">
                <a:latin typeface="Chalkboard" charset="0"/>
                <a:cs typeface="+mn-cs"/>
              </a:rPr>
              <a:t> dissipation d</a:t>
            </a:r>
            <a:r>
              <a:rPr lang="ja-JP" altLang="fr-FR" dirty="0">
                <a:latin typeface="Arial"/>
                <a:cs typeface="+mn-cs"/>
              </a:rPr>
              <a:t>’</a:t>
            </a:r>
            <a:r>
              <a:rPr lang="fr-FR" dirty="0">
                <a:latin typeface="Chalkboard" charset="0"/>
                <a:cs typeface="+mn-cs"/>
              </a:rPr>
              <a:t>énergie</a:t>
            </a:r>
          </a:p>
          <a:p>
            <a:pPr>
              <a:buFontTx/>
              <a:buChar char="•"/>
              <a:defRPr/>
            </a:pPr>
            <a:r>
              <a:rPr lang="fr-FR" dirty="0">
                <a:latin typeface="Chalkboard" charset="0"/>
                <a:cs typeface="+mn-cs"/>
              </a:rPr>
              <a:t> origine microscopique : mouvement thermique </a:t>
            </a:r>
            <a:br>
              <a:rPr lang="fr-FR" dirty="0">
                <a:latin typeface="Chalkboard" charset="0"/>
                <a:cs typeface="+mn-cs"/>
              </a:rPr>
            </a:br>
            <a:r>
              <a:rPr lang="fr-FR" dirty="0">
                <a:latin typeface="Chalkboard" charset="0"/>
                <a:cs typeface="+mn-cs"/>
              </a:rPr>
              <a:t>		(+ forces d'attraction dans les liquides)</a:t>
            </a:r>
          </a:p>
        </p:txBody>
      </p:sp>
      <p:sp>
        <p:nvSpPr>
          <p:cNvPr id="4113" name="AutoShape 17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563813" y="336550"/>
            <a:ext cx="5562600" cy="893763"/>
          </a:xfrm>
          <a:prstGeom prst="actionButtonBlank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 anchor="ctr"/>
          <a:lstStyle/>
          <a:p>
            <a:pPr algn="ctr">
              <a:defRPr/>
            </a:pPr>
            <a:r>
              <a:rPr lang="fr-FR" sz="3600">
                <a:cs typeface="+mn-cs"/>
              </a:rPr>
              <a:t>Forces extérieures</a:t>
            </a:r>
          </a:p>
        </p:txBody>
      </p:sp>
      <p:grpSp>
        <p:nvGrpSpPr>
          <p:cNvPr id="8" name="Grouper 7"/>
          <p:cNvGrpSpPr/>
          <p:nvPr/>
        </p:nvGrpSpPr>
        <p:grpSpPr>
          <a:xfrm>
            <a:off x="4341813" y="1831975"/>
            <a:ext cx="5635625" cy="1828800"/>
            <a:chOff x="4341813" y="1831975"/>
            <a:chExt cx="5635625" cy="1828800"/>
          </a:xfrm>
        </p:grpSpPr>
        <p:sp>
          <p:nvSpPr>
            <p:cNvPr id="4115" name="AutoShape 19"/>
            <p:cNvSpPr>
              <a:spLocks/>
            </p:cNvSpPr>
            <p:nvPr/>
          </p:nvSpPr>
          <p:spPr bwMode="auto">
            <a:xfrm>
              <a:off x="4341813" y="1831975"/>
              <a:ext cx="228536" cy="1828800"/>
            </a:xfrm>
            <a:prstGeom prst="rightBrace">
              <a:avLst>
                <a:gd name="adj1" fmla="val 66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0" tIns="45725" rIns="91450" bIns="45725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116" name="Text Box 20"/>
            <p:cNvSpPr txBox="1">
              <a:spLocks noChangeArrowheads="1"/>
            </p:cNvSpPr>
            <p:nvPr/>
          </p:nvSpPr>
          <p:spPr bwMode="auto">
            <a:xfrm>
              <a:off x="4798884" y="2436813"/>
              <a:ext cx="5178554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0" tIns="45725" rIns="91450" bIns="4572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latin typeface="Chalkboard" charset="0"/>
                  <a:cs typeface="+mn-cs"/>
                </a:rPr>
                <a:t>Déjà spécifiées pour l</a:t>
              </a:r>
              <a:r>
                <a:rPr lang="ja-JP" altLang="fr-FR">
                  <a:latin typeface="Arial"/>
                  <a:cs typeface="+mn-cs"/>
                </a:rPr>
                <a:t>’</a:t>
              </a:r>
              <a:r>
                <a:rPr lang="fr-FR">
                  <a:latin typeface="Chalkboard" charset="0"/>
                  <a:cs typeface="+mn-cs"/>
                </a:rPr>
                <a:t>hydrostatique</a:t>
              </a:r>
            </a:p>
          </p:txBody>
        </p:sp>
      </p:grp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617538" y="4117975"/>
            <a:ext cx="9447212" cy="9302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fr-FR" sz="2900">
                <a:solidFill>
                  <a:srgbClr val="FFFFFF"/>
                </a:solidFill>
                <a:latin typeface="Chalkboard" charset="0"/>
                <a:cs typeface="+mn-cs"/>
              </a:rPr>
              <a:t>Mais dans un fluide en mouvement, il y a aussi des </a:t>
            </a:r>
            <a:r>
              <a:rPr lang="fr-FR" sz="2900">
                <a:solidFill>
                  <a:schemeClr val="accent6">
                    <a:lumMod val="20000"/>
                    <a:lumOff val="80000"/>
                  </a:schemeClr>
                </a:solidFill>
                <a:latin typeface="Chalkboard" charset="0"/>
                <a:cs typeface="+mn-cs"/>
              </a:rPr>
              <a:t>frottements visqueux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8C5E90D-37AA-6B42-9D8B-B1D8AC985583}"/>
              </a:ext>
            </a:extLst>
          </p:cNvPr>
          <p:cNvGrpSpPr/>
          <p:nvPr/>
        </p:nvGrpSpPr>
        <p:grpSpPr>
          <a:xfrm>
            <a:off x="6656467" y="5162550"/>
            <a:ext cx="3777881" cy="1090612"/>
            <a:chOff x="6656467" y="5162550"/>
            <a:chExt cx="3777881" cy="109061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3564D6D-8EE8-234B-AEF0-DEA1A6DBF74D}"/>
                </a:ext>
              </a:extLst>
            </p:cNvPr>
            <p:cNvSpPr/>
            <p:nvPr/>
          </p:nvSpPr>
          <p:spPr bwMode="auto">
            <a:xfrm>
              <a:off x="6656467" y="5162550"/>
              <a:ext cx="3777881" cy="109061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7A77B30-2CF2-CA4C-97E3-9481CDEC96DC}"/>
                </a:ext>
              </a:extLst>
            </p:cNvPr>
            <p:cNvSpPr txBox="1"/>
            <p:nvPr/>
          </p:nvSpPr>
          <p:spPr>
            <a:xfrm>
              <a:off x="6712471" y="5361728"/>
              <a:ext cx="36658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/>
                <a:t>Négliger les forces visqueuses</a:t>
              </a:r>
            </a:p>
            <a:p>
              <a:pPr algn="ctr"/>
              <a:r>
                <a:rPr lang="fr-FR"/>
                <a:t>c’est parler de fluide parfait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  <p:bldP spid="41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F836CC3-8B33-C645-98C7-81C023AF2B33}"/>
              </a:ext>
            </a:extLst>
          </p:cNvPr>
          <p:cNvSpPr txBox="1"/>
          <p:nvPr/>
        </p:nvSpPr>
        <p:spPr>
          <a:xfrm>
            <a:off x="4220813" y="2685559"/>
            <a:ext cx="2247090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4800"/>
              <a:t>En bref</a:t>
            </a:r>
          </a:p>
        </p:txBody>
      </p:sp>
    </p:spTree>
    <p:extLst>
      <p:ext uri="{BB962C8B-B14F-4D97-AF65-F5344CB8AC3E}">
        <p14:creationId xmlns:p14="http://schemas.microsoft.com/office/powerpoint/2010/main" val="3541905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6429DF5-EC93-3E46-94BA-4B08E565A30C}"/>
              </a:ext>
            </a:extLst>
          </p:cNvPr>
          <p:cNvSpPr/>
          <p:nvPr/>
        </p:nvSpPr>
        <p:spPr bwMode="auto">
          <a:xfrm>
            <a:off x="1311871" y="6462259"/>
            <a:ext cx="7710962" cy="90425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5F3A9B-C57A-D749-B01D-4057C645E0A1}"/>
              </a:ext>
            </a:extLst>
          </p:cNvPr>
          <p:cNvSpPr/>
          <p:nvPr/>
        </p:nvSpPr>
        <p:spPr bwMode="auto">
          <a:xfrm>
            <a:off x="1252064" y="4905818"/>
            <a:ext cx="7710962" cy="90425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7673369-0E7F-984D-8912-4E42135A3493}"/>
              </a:ext>
            </a:extLst>
          </p:cNvPr>
          <p:cNvSpPr/>
          <p:nvPr/>
        </p:nvSpPr>
        <p:spPr bwMode="auto">
          <a:xfrm>
            <a:off x="1802453" y="3349377"/>
            <a:ext cx="6887521" cy="75521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234CFC-6573-E34A-BE19-F46C54D92B35}"/>
              </a:ext>
            </a:extLst>
          </p:cNvPr>
          <p:cNvSpPr/>
          <p:nvPr/>
        </p:nvSpPr>
        <p:spPr bwMode="auto">
          <a:xfrm>
            <a:off x="4825064" y="1531590"/>
            <a:ext cx="2319456" cy="1400027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6113" name="Group 33"/>
          <p:cNvGrpSpPr>
            <a:grpSpLocks/>
          </p:cNvGrpSpPr>
          <p:nvPr/>
        </p:nvGrpSpPr>
        <p:grpSpPr bwMode="auto">
          <a:xfrm>
            <a:off x="609600" y="2854450"/>
            <a:ext cx="7839075" cy="1071563"/>
            <a:chOff x="384" y="1728"/>
            <a:chExt cx="4938" cy="675"/>
          </a:xfrm>
        </p:grpSpPr>
        <p:sp>
          <p:nvSpPr>
            <p:cNvPr id="46084" name="Text Box 4"/>
            <p:cNvSpPr txBox="1">
              <a:spLocks noChangeArrowheads="1"/>
            </p:cNvSpPr>
            <p:nvPr/>
          </p:nvSpPr>
          <p:spPr bwMode="auto">
            <a:xfrm>
              <a:off x="384" y="1728"/>
              <a:ext cx="1776" cy="2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>
                  <a:solidFill>
                    <a:srgbClr val="FFFFFF"/>
                  </a:solidFill>
                  <a:cs typeface="+mn-cs"/>
                </a:rPr>
                <a:t>Formule de Bernoulli :</a:t>
              </a:r>
            </a:p>
          </p:txBody>
        </p:sp>
        <p:grpSp>
          <p:nvGrpSpPr>
            <p:cNvPr id="25619" name="Group 23"/>
            <p:cNvGrpSpPr>
              <a:grpSpLocks/>
            </p:cNvGrpSpPr>
            <p:nvPr/>
          </p:nvGrpSpPr>
          <p:grpSpPr bwMode="auto">
            <a:xfrm>
              <a:off x="1259" y="2112"/>
              <a:ext cx="4063" cy="291"/>
              <a:chOff x="2524" y="1770"/>
              <a:chExt cx="4063" cy="291"/>
            </a:xfrm>
          </p:grpSpPr>
          <p:sp>
            <p:nvSpPr>
              <p:cNvPr id="46099" name="Rectangle 19"/>
              <p:cNvSpPr>
                <a:spLocks noChangeArrowheads="1"/>
              </p:cNvSpPr>
              <p:nvPr/>
            </p:nvSpPr>
            <p:spPr bwMode="auto">
              <a:xfrm>
                <a:off x="2524" y="1770"/>
                <a:ext cx="1793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2400">
                    <a:solidFill>
                      <a:srgbClr val="FF0000"/>
                    </a:solidFill>
                    <a:latin typeface="Times"/>
                    <a:cs typeface="Times"/>
                  </a:rPr>
                  <a:t>p</a:t>
                </a:r>
                <a:r>
                  <a:rPr lang="fr-FR" sz="2400">
                    <a:latin typeface="Times"/>
                    <a:cs typeface="Times"/>
                  </a:rPr>
                  <a:t> + </a:t>
                </a:r>
                <a:r>
                  <a:rPr lang="fr-FR" sz="240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r</a:t>
                </a:r>
                <a:r>
                  <a:rPr lang="fr-FR" sz="2400">
                    <a:solidFill>
                      <a:srgbClr val="0000FF"/>
                    </a:solidFill>
                    <a:latin typeface="Times"/>
                    <a:cs typeface="Times"/>
                  </a:rPr>
                  <a:t>v</a:t>
                </a:r>
                <a:r>
                  <a:rPr lang="fr-FR" sz="2400" baseline="30000">
                    <a:solidFill>
                      <a:srgbClr val="0000FF"/>
                    </a:solidFill>
                    <a:latin typeface="Times"/>
                    <a:cs typeface="Times"/>
                  </a:rPr>
                  <a:t>2</a:t>
                </a:r>
                <a:r>
                  <a:rPr lang="fr-FR" sz="2400">
                    <a:solidFill>
                      <a:srgbClr val="0000FF"/>
                    </a:solidFill>
                    <a:latin typeface="Times"/>
                    <a:cs typeface="Times"/>
                  </a:rPr>
                  <a:t>/2</a:t>
                </a:r>
                <a:r>
                  <a:rPr lang="fr-FR" sz="2400" baseline="30000">
                    <a:latin typeface="Times"/>
                    <a:cs typeface="Times"/>
                  </a:rPr>
                  <a:t> </a:t>
                </a:r>
                <a:r>
                  <a:rPr lang="fr-FR" sz="2400">
                    <a:latin typeface="Times"/>
                    <a:cs typeface="Times"/>
                  </a:rPr>
                  <a:t>+ </a:t>
                </a:r>
                <a:r>
                  <a:rPr lang="fr-FR" sz="2400">
                    <a:solidFill>
                      <a:srgbClr val="15B003"/>
                    </a:solidFill>
                    <a:latin typeface="Symbol" charset="2"/>
                    <a:cs typeface="Symbol" charset="2"/>
                  </a:rPr>
                  <a:t>r</a:t>
                </a:r>
                <a:r>
                  <a:rPr lang="fr-FR" sz="2400">
                    <a:solidFill>
                      <a:srgbClr val="15B003"/>
                    </a:solidFill>
                    <a:latin typeface="Times"/>
                    <a:cs typeface="Times"/>
                  </a:rPr>
                  <a:t>gz = C</a:t>
                </a:r>
                <a:r>
                  <a:rPr lang="fr-FR" sz="2400" baseline="30000">
                    <a:solidFill>
                      <a:srgbClr val="15B003"/>
                    </a:solidFill>
                    <a:latin typeface="Times"/>
                    <a:cs typeface="Times"/>
                  </a:rPr>
                  <a:t>te</a:t>
                </a:r>
              </a:p>
            </p:txBody>
          </p:sp>
          <p:sp>
            <p:nvSpPr>
              <p:cNvPr id="46100" name="Text Box 20"/>
              <p:cNvSpPr txBox="1">
                <a:spLocks noChangeArrowheads="1"/>
              </p:cNvSpPr>
              <p:nvPr/>
            </p:nvSpPr>
            <p:spPr bwMode="auto">
              <a:xfrm>
                <a:off x="4310" y="1782"/>
                <a:ext cx="2277" cy="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>
                    <a:cs typeface="+mn-cs"/>
                  </a:rPr>
                  <a:t>le long d</a:t>
                </a:r>
                <a:r>
                  <a:rPr lang="ja-JP" altLang="fr-FR">
                    <a:latin typeface="Arial"/>
                    <a:cs typeface="+mn-cs"/>
                  </a:rPr>
                  <a:t>’</a:t>
                </a:r>
                <a:r>
                  <a:rPr lang="fr-FR">
                    <a:cs typeface="+mn-cs"/>
                  </a:rPr>
                  <a:t>une ligne de courant</a:t>
                </a:r>
              </a:p>
            </p:txBody>
          </p:sp>
        </p:grp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609600" y="4381031"/>
            <a:ext cx="8353426" cy="1344614"/>
            <a:chOff x="384" y="2609"/>
            <a:chExt cx="5262" cy="847"/>
          </a:xfrm>
        </p:grpSpPr>
        <p:grpSp>
          <p:nvGrpSpPr>
            <p:cNvPr id="25612" name="Group 26"/>
            <p:cNvGrpSpPr>
              <a:grpSpLocks/>
            </p:cNvGrpSpPr>
            <p:nvPr/>
          </p:nvGrpSpPr>
          <p:grpSpPr bwMode="auto">
            <a:xfrm>
              <a:off x="384" y="2609"/>
              <a:ext cx="5262" cy="281"/>
              <a:chOff x="384" y="2495"/>
              <a:chExt cx="5262" cy="281"/>
            </a:xfrm>
          </p:grpSpPr>
          <p:sp>
            <p:nvSpPr>
              <p:cNvPr id="46085" name="Text Box 5"/>
              <p:cNvSpPr txBox="1">
                <a:spLocks noChangeArrowheads="1"/>
              </p:cNvSpPr>
              <p:nvPr/>
            </p:nvSpPr>
            <p:spPr bwMode="auto">
              <a:xfrm>
                <a:off x="384" y="2495"/>
                <a:ext cx="2338" cy="26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fr-FR">
                    <a:solidFill>
                      <a:srgbClr val="FFFFFF"/>
                    </a:solidFill>
                    <a:cs typeface="+mn-cs"/>
                  </a:rPr>
                  <a:t>Ecoulements unidirectionnels</a:t>
                </a:r>
              </a:p>
            </p:txBody>
          </p:sp>
          <p:sp>
            <p:nvSpPr>
              <p:cNvPr id="46086" name="Rectangle 6"/>
              <p:cNvSpPr>
                <a:spLocks noChangeArrowheads="1"/>
              </p:cNvSpPr>
              <p:nvPr/>
            </p:nvSpPr>
            <p:spPr bwMode="auto">
              <a:xfrm>
                <a:off x="2772" y="2524"/>
                <a:ext cx="2874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fr-FR">
                    <a:cs typeface="+mn-cs"/>
                  </a:rPr>
                  <a:t>(démontré ultérieurement, cf. cours 7)</a:t>
                </a:r>
              </a:p>
            </p:txBody>
          </p:sp>
        </p:grpSp>
        <p:sp>
          <p:nvSpPr>
            <p:cNvPr id="46101" name="Text Box 21"/>
            <p:cNvSpPr txBox="1">
              <a:spLocks noChangeArrowheads="1"/>
            </p:cNvSpPr>
            <p:nvPr/>
          </p:nvSpPr>
          <p:spPr bwMode="auto">
            <a:xfrm>
              <a:off x="922" y="2994"/>
              <a:ext cx="4563" cy="4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>
                  <a:cs typeface="+mn-cs"/>
                </a:rPr>
                <a:t>Dans la direction transverse à un écoulement unidirectionnel,</a:t>
              </a:r>
              <a:br>
                <a:rPr lang="fr-FR">
                  <a:cs typeface="+mn-cs"/>
                </a:rPr>
              </a:br>
              <a:r>
                <a:rPr lang="fr-FR">
                  <a:cs typeface="+mn-cs"/>
                </a:rPr>
                <a:t>la pression varie de façon hydrostatique.</a:t>
              </a:r>
            </a:p>
          </p:txBody>
        </p:sp>
      </p:grpSp>
      <p:grpSp>
        <p:nvGrpSpPr>
          <p:cNvPr id="46115" name="Group 35"/>
          <p:cNvGrpSpPr>
            <a:grpSpLocks/>
          </p:cNvGrpSpPr>
          <p:nvPr/>
        </p:nvGrpSpPr>
        <p:grpSpPr bwMode="auto">
          <a:xfrm>
            <a:off x="609600" y="5914853"/>
            <a:ext cx="8112125" cy="1322388"/>
            <a:chOff x="384" y="3628"/>
            <a:chExt cx="5110" cy="833"/>
          </a:xfrm>
        </p:grpSpPr>
        <p:sp>
          <p:nvSpPr>
            <p:cNvPr id="46087" name="Text Box 7"/>
            <p:cNvSpPr txBox="1">
              <a:spLocks noChangeArrowheads="1"/>
            </p:cNvSpPr>
            <p:nvPr/>
          </p:nvSpPr>
          <p:spPr bwMode="auto">
            <a:xfrm>
              <a:off x="384" y="3628"/>
              <a:ext cx="2976" cy="2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>
                  <a:solidFill>
                    <a:srgbClr val="FFFFFF"/>
                  </a:solidFill>
                  <a:cs typeface="+mn-cs"/>
                </a:rPr>
                <a:t>Conditions aux limites en pression :</a:t>
              </a:r>
            </a:p>
          </p:txBody>
        </p:sp>
        <p:sp>
          <p:nvSpPr>
            <p:cNvPr id="46102" name="Text Box 22"/>
            <p:cNvSpPr txBox="1">
              <a:spLocks noChangeArrowheads="1"/>
            </p:cNvSpPr>
            <p:nvPr/>
          </p:nvSpPr>
          <p:spPr bwMode="auto">
            <a:xfrm>
              <a:off x="912" y="3999"/>
              <a:ext cx="4582" cy="4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>
                  <a:cs typeface="+mn-cs"/>
                </a:rPr>
                <a:t>Aux points de contact entre un écoulement et l</a:t>
              </a:r>
              <a:r>
                <a:rPr lang="ja-JP" altLang="fr-FR">
                  <a:latin typeface="Arial"/>
                  <a:cs typeface="+mn-cs"/>
                </a:rPr>
                <a:t>’</a:t>
              </a:r>
              <a:r>
                <a:rPr lang="fr-FR">
                  <a:cs typeface="+mn-cs"/>
                </a:rPr>
                <a:t>atmosphère, </a:t>
              </a:r>
              <a:br>
                <a:rPr lang="fr-FR">
                  <a:cs typeface="+mn-cs"/>
                </a:rPr>
              </a:br>
              <a:r>
                <a:rPr lang="fr-FR">
                  <a:cs typeface="+mn-cs"/>
                </a:rPr>
                <a:t>la pression vaut p</a:t>
              </a:r>
              <a:r>
                <a:rPr lang="fr-FR" baseline="-25000">
                  <a:cs typeface="+mn-cs"/>
                </a:rPr>
                <a:t>atm</a:t>
              </a:r>
              <a:r>
                <a:rPr lang="fr-FR">
                  <a:cs typeface="+mn-cs"/>
                </a:rPr>
                <a:t>.</a:t>
              </a:r>
            </a:p>
          </p:txBody>
        </p:sp>
      </p:grpSp>
      <p:grpSp>
        <p:nvGrpSpPr>
          <p:cNvPr id="25604" name="Group 32"/>
          <p:cNvGrpSpPr>
            <a:grpSpLocks/>
          </p:cNvGrpSpPr>
          <p:nvPr/>
        </p:nvGrpSpPr>
        <p:grpSpPr bwMode="auto">
          <a:xfrm>
            <a:off x="609600" y="1469528"/>
            <a:ext cx="6365875" cy="1341438"/>
            <a:chOff x="384" y="864"/>
            <a:chExt cx="4010" cy="845"/>
          </a:xfrm>
        </p:grpSpPr>
        <p:sp>
          <p:nvSpPr>
            <p:cNvPr id="46083" name="Text Box 3"/>
            <p:cNvSpPr txBox="1">
              <a:spLocks noChangeArrowheads="1"/>
            </p:cNvSpPr>
            <p:nvPr/>
          </p:nvSpPr>
          <p:spPr bwMode="auto">
            <a:xfrm>
              <a:off x="384" y="864"/>
              <a:ext cx="2574" cy="2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>
                  <a:solidFill>
                    <a:srgbClr val="FFFFFF"/>
                  </a:solidFill>
                  <a:cs typeface="+mn-cs"/>
                </a:rPr>
                <a:t>Conservation du débit volumique :</a:t>
              </a:r>
            </a:p>
          </p:txBody>
        </p:sp>
        <p:pic>
          <p:nvPicPr>
            <p:cNvPr id="25608" name="Picture 30" descr="&#10;Image 111.png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008"/>
              <a:ext cx="1322" cy="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117" name="Rectangle 37"/>
          <p:cNvSpPr>
            <a:spLocks noGrp="1" noChangeArrowheads="1"/>
          </p:cNvSpPr>
          <p:nvPr>
            <p:ph type="title"/>
          </p:nvPr>
        </p:nvSpPr>
        <p:spPr>
          <a:xfrm>
            <a:off x="731838" y="304799"/>
            <a:ext cx="9228137" cy="1028353"/>
          </a:xfrm>
        </p:spPr>
        <p:txBody>
          <a:bodyPr>
            <a:normAutofit fontScale="90000"/>
          </a:bodyPr>
          <a:lstStyle/>
          <a:p>
            <a:pPr indent="0" eaLnBrk="1">
              <a:defRPr/>
            </a:pPr>
            <a:r>
              <a:rPr lang="fr-FR" dirty="0">
                <a:cs typeface="+mj-cs"/>
              </a:rPr>
              <a:t>A retenir pour les </a:t>
            </a:r>
            <a:r>
              <a:rPr lang="fr-FR" dirty="0" err="1">
                <a:cs typeface="+mj-cs"/>
              </a:rPr>
              <a:t>TDs</a:t>
            </a:r>
            <a:r>
              <a:rPr lang="fr-FR" dirty="0">
                <a:cs typeface="+mj-cs"/>
              </a:rPr>
              <a:t> </a:t>
            </a:r>
            <a:r>
              <a:rPr lang="fr-FR">
                <a:cs typeface="+mj-cs"/>
              </a:rPr>
              <a:t>fluide parfait incompressible.</a:t>
            </a:r>
            <a:endParaRPr lang="fr-FR" dirty="0"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 suivre (au tableau)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095847" y="2903969"/>
            <a:ext cx="900759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800">
                <a:solidFill>
                  <a:srgbClr val="3366FF"/>
                </a:solidFill>
              </a:rPr>
              <a:t>Pression d’arrêt sur un obstacle</a:t>
            </a:r>
            <a:br>
              <a:rPr lang="fr-FR" sz="2800">
                <a:solidFill>
                  <a:srgbClr val="3366FF"/>
                </a:solidFill>
              </a:rPr>
            </a:br>
            <a:endParaRPr lang="fr-FR" sz="2800">
              <a:solidFill>
                <a:srgbClr val="3366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fr-FR" sz="2800">
                <a:solidFill>
                  <a:srgbClr val="3366FF"/>
                </a:solidFill>
              </a:rPr>
              <a:t>Formule de Toricelli (vidange d’une cuve)</a:t>
            </a:r>
          </a:p>
          <a:p>
            <a:pPr marL="342900" indent="-342900">
              <a:buFont typeface="Arial"/>
              <a:buChar char="•"/>
            </a:pPr>
            <a:endParaRPr lang="fr-FR" sz="2800">
              <a:solidFill>
                <a:srgbClr val="3366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fr-FR" sz="2800">
                <a:solidFill>
                  <a:srgbClr val="3366FF"/>
                </a:solidFill>
              </a:rPr>
              <a:t>Variation de pression dans le changement de section</a:t>
            </a:r>
            <a:br>
              <a:rPr lang="fr-FR" sz="2800">
                <a:solidFill>
                  <a:srgbClr val="3366FF"/>
                </a:solidFill>
              </a:rPr>
            </a:br>
            <a:r>
              <a:rPr lang="fr-FR" sz="2800">
                <a:solidFill>
                  <a:srgbClr val="3366FF"/>
                </a:solidFill>
              </a:rPr>
              <a:t>	d’une conduite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91791" y="1765201"/>
            <a:ext cx="6454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/>
              <a:t>Applications de la formule de Bernoulli</a:t>
            </a:r>
          </a:p>
        </p:txBody>
      </p:sp>
    </p:spTree>
    <p:extLst>
      <p:ext uri="{BB962C8B-B14F-4D97-AF65-F5344CB8AC3E}">
        <p14:creationId xmlns:p14="http://schemas.microsoft.com/office/powerpoint/2010/main" val="21893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818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3685429" y="2135745"/>
            <a:ext cx="4467202" cy="1360262"/>
            <a:chOff x="2804839" y="3637831"/>
            <a:chExt cx="3821637" cy="1233487"/>
          </a:xfrm>
        </p:grpSpPr>
        <p:graphicFrame>
          <p:nvGraphicFramePr>
            <p:cNvPr id="21528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1112018"/>
                </p:ext>
              </p:extLst>
            </p:nvPr>
          </p:nvGraphicFramePr>
          <p:xfrm>
            <a:off x="4417739" y="3637831"/>
            <a:ext cx="171450" cy="57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27" name="Équation" r:id="rId3" imgW="190500" imgH="63500" progId="Equation.3">
                    <p:embed/>
                  </p:oleObj>
                </mc:Choice>
                <mc:Fallback>
                  <p:oleObj name="Équation" r:id="rId3" imgW="190500" imgH="63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7739" y="3637831"/>
                          <a:ext cx="171450" cy="57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62" name="Text Box 6"/>
            <p:cNvSpPr txBox="1">
              <a:spLocks noChangeArrowheads="1"/>
            </p:cNvSpPr>
            <p:nvPr/>
          </p:nvSpPr>
          <p:spPr bwMode="auto">
            <a:xfrm>
              <a:off x="3038301" y="3792074"/>
              <a:ext cx="297102" cy="368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36457" tIns="18229" rIns="36457" bIns="18229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solidFill>
                    <a:srgbClr val="996633"/>
                  </a:solidFill>
                  <a:latin typeface="Times New Roman" charset="0"/>
                  <a:cs typeface="+mn-cs"/>
                </a:rPr>
                <a:t>M</a:t>
              </a:r>
            </a:p>
          </p:txBody>
        </p:sp>
        <p:grpSp>
          <p:nvGrpSpPr>
            <p:cNvPr id="21531" name="Group 9"/>
            <p:cNvGrpSpPr>
              <a:grpSpLocks/>
            </p:cNvGrpSpPr>
            <p:nvPr/>
          </p:nvGrpSpPr>
          <p:grpSpPr bwMode="auto">
            <a:xfrm>
              <a:off x="5147989" y="3836268"/>
              <a:ext cx="1478487" cy="1035050"/>
              <a:chOff x="5086" y="3722"/>
              <a:chExt cx="1089" cy="720"/>
            </a:xfrm>
          </p:grpSpPr>
          <p:graphicFrame>
            <p:nvGraphicFramePr>
              <p:cNvPr id="21537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69408028"/>
                  </p:ext>
                </p:extLst>
              </p:nvPr>
            </p:nvGraphicFramePr>
            <p:xfrm>
              <a:off x="5238" y="3722"/>
              <a:ext cx="381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28" name="Équation" r:id="rId5" imgW="292100" imgH="368300" progId="Equation.3">
                      <p:embed/>
                    </p:oleObj>
                  </mc:Choice>
                  <mc:Fallback>
                    <p:oleObj name="Équation" r:id="rId5" imgW="292100" imgH="368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38" y="3722"/>
                            <a:ext cx="381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9467" name="Rectangle 11"/>
              <p:cNvSpPr>
                <a:spLocks noChangeArrowheads="1"/>
              </p:cNvSpPr>
              <p:nvPr/>
            </p:nvSpPr>
            <p:spPr bwMode="auto">
              <a:xfrm>
                <a:off x="5221" y="4128"/>
                <a:ext cx="154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/>
              <a:p>
                <a:pPr defTabSz="914325">
                  <a:defRPr/>
                </a:pPr>
                <a:r>
                  <a:rPr lang="fr-FR" sz="2400">
                    <a:latin typeface="Times New Roman" charset="0"/>
                    <a:cs typeface="+mn-cs"/>
                  </a:rPr>
                  <a:t>S</a:t>
                </a:r>
                <a:endParaRPr lang="fr-FR" sz="2400" baseline="-25000">
                  <a:solidFill>
                    <a:srgbClr val="15C3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9468" name="Rectangle 12"/>
              <p:cNvSpPr>
                <a:spLocks noChangeArrowheads="1"/>
              </p:cNvSpPr>
              <p:nvPr/>
            </p:nvSpPr>
            <p:spPr bwMode="auto">
              <a:xfrm>
                <a:off x="5429" y="3834"/>
                <a:ext cx="746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/>
              <a:p>
                <a:pPr defTabSz="914325">
                  <a:defRPr/>
                </a:pPr>
                <a:r>
                  <a:rPr lang="fr-FR" sz="2400">
                    <a:solidFill>
                      <a:srgbClr val="996633"/>
                    </a:solidFill>
                    <a:latin typeface="Symbol" charset="0"/>
                    <a:cs typeface="+mn-cs"/>
                  </a:rPr>
                  <a:t> r</a:t>
                </a:r>
                <a:r>
                  <a:rPr lang="fr-FR" sz="24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fr-FR" sz="24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400" b="1">
                    <a:latin typeface="Times New Roman" charset="0"/>
                    <a:cs typeface="+mn-cs"/>
                  </a:rPr>
                  <a:t>.</a:t>
                </a:r>
                <a:r>
                  <a:rPr lang="fr-FR" sz="2400" b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n </a:t>
                </a:r>
                <a:r>
                  <a:rPr lang="fr-FR" sz="2400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dS</a:t>
                </a:r>
                <a:r>
                  <a:rPr lang="fr-FR" sz="2400">
                    <a:latin typeface="Times New Roman" charset="0"/>
                    <a:cs typeface="+mn-cs"/>
                  </a:rPr>
                  <a:t> </a:t>
                </a:r>
              </a:p>
            </p:txBody>
          </p:sp>
          <p:sp>
            <p:nvSpPr>
              <p:cNvPr id="19469" name="Rectangle 13"/>
              <p:cNvSpPr>
                <a:spLocks noChangeArrowheads="1"/>
              </p:cNvSpPr>
              <p:nvPr/>
            </p:nvSpPr>
            <p:spPr bwMode="auto">
              <a:xfrm>
                <a:off x="5086" y="3813"/>
                <a:ext cx="184" cy="3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/>
              <a:p>
                <a:pPr defTabSz="914325">
                  <a:defRPr/>
                </a:pPr>
                <a:r>
                  <a:rPr lang="fr-FR" sz="3200" b="1">
                    <a:latin typeface="Symbol" charset="2"/>
                    <a:cs typeface="Symbol" charset="2"/>
                  </a:rPr>
                  <a:t>-</a:t>
                </a:r>
                <a:endParaRPr lang="fr-FR" sz="2400">
                  <a:solidFill>
                    <a:srgbClr val="FF8000"/>
                  </a:solidFill>
                  <a:latin typeface="Symbol" charset="2"/>
                  <a:cs typeface="Symbol" charset="2"/>
                </a:endParaRPr>
              </a:p>
            </p:txBody>
          </p:sp>
        </p:grpSp>
        <p:graphicFrame>
          <p:nvGraphicFramePr>
            <p:cNvPr id="21532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5256141"/>
                </p:ext>
              </p:extLst>
            </p:nvPr>
          </p:nvGraphicFramePr>
          <p:xfrm>
            <a:off x="2804839" y="3766418"/>
            <a:ext cx="1123950" cy="828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29" name="Équation" r:id="rId7" imgW="520700" imgH="368300" progId="Equation.3">
                    <p:embed/>
                  </p:oleObj>
                </mc:Choice>
                <mc:Fallback>
                  <p:oleObj name="Équation" r:id="rId7" imgW="5207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4839" y="3766418"/>
                          <a:ext cx="1123950" cy="828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1533" name="Group 15"/>
            <p:cNvGrpSpPr>
              <a:grpSpLocks/>
            </p:cNvGrpSpPr>
            <p:nvPr/>
          </p:nvGrpSpPr>
          <p:grpSpPr bwMode="auto">
            <a:xfrm>
              <a:off x="3879576" y="3836268"/>
              <a:ext cx="1262792" cy="1035050"/>
              <a:chOff x="1258" y="1728"/>
              <a:chExt cx="930" cy="720"/>
            </a:xfrm>
          </p:grpSpPr>
          <p:graphicFrame>
            <p:nvGraphicFramePr>
              <p:cNvPr id="21534" name="Object 16"/>
              <p:cNvGraphicFramePr>
                <a:graphicFrameLocks noChangeAspect="1"/>
              </p:cNvGraphicFramePr>
              <p:nvPr/>
            </p:nvGraphicFramePr>
            <p:xfrm>
              <a:off x="1258" y="1728"/>
              <a:ext cx="566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30" name="Équation" r:id="rId9" imgW="355600" imgH="368300" progId="Equation.3">
                      <p:embed/>
                    </p:oleObj>
                  </mc:Choice>
                  <mc:Fallback>
                    <p:oleObj name="Équation" r:id="rId9" imgW="355600" imgH="368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58" y="1728"/>
                            <a:ext cx="566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9473" name="Rectangle 17"/>
              <p:cNvSpPr>
                <a:spLocks noChangeArrowheads="1"/>
              </p:cNvSpPr>
              <p:nvPr/>
            </p:nvSpPr>
            <p:spPr bwMode="auto">
              <a:xfrm>
                <a:off x="1584" y="1840"/>
                <a:ext cx="604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/>
              <a:p>
                <a:pPr defTabSz="914325">
                  <a:defRPr/>
                </a:pPr>
                <a:r>
                  <a:rPr lang="fr-FR" sz="2400">
                    <a:solidFill>
                      <a:srgbClr val="996633"/>
                    </a:solidFill>
                    <a:latin typeface="Symbol" charset="0"/>
                    <a:cs typeface="+mn-cs"/>
                  </a:rPr>
                  <a:t> r </a:t>
                </a:r>
                <a:r>
                  <a:rPr lang="fr-FR" sz="2400">
                    <a:latin typeface="Times New Roman" charset="0"/>
                    <a:cs typeface="+mn-cs"/>
                  </a:rPr>
                  <a:t>dV= </a:t>
                </a:r>
              </a:p>
            </p:txBody>
          </p:sp>
          <p:sp>
            <p:nvSpPr>
              <p:cNvPr id="19474" name="Text Box 18"/>
              <p:cNvSpPr txBox="1">
                <a:spLocks noChangeArrowheads="1"/>
              </p:cNvSpPr>
              <p:nvPr/>
            </p:nvSpPr>
            <p:spPr bwMode="auto">
              <a:xfrm>
                <a:off x="1345" y="2160"/>
                <a:ext cx="184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36457" tIns="18229" rIns="36457" bIns="18229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>
                    <a:latin typeface="Times New Roman" charset="0"/>
                    <a:cs typeface="+mn-cs"/>
                  </a:rPr>
                  <a:t>V</a:t>
                </a:r>
              </a:p>
            </p:txBody>
          </p:sp>
        </p:grpSp>
      </p:grpSp>
      <p:sp>
        <p:nvSpPr>
          <p:cNvPr id="19475" name="Text Box 19"/>
          <p:cNvSpPr txBox="1">
            <a:spLocks noChangeArrowheads="1"/>
          </p:cNvSpPr>
          <p:nvPr/>
        </p:nvSpPr>
        <p:spPr bwMode="auto">
          <a:xfrm>
            <a:off x="894111" y="2468370"/>
            <a:ext cx="1278872" cy="40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457" tIns="18229" rIns="36457" bIns="18229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>
                <a:latin typeface="Chalkboard" charset="0"/>
                <a:cs typeface="+mn-cs"/>
              </a:rPr>
              <a:t>Globale :</a:t>
            </a:r>
          </a:p>
        </p:txBody>
      </p:sp>
      <p:sp>
        <p:nvSpPr>
          <p:cNvPr id="19494" name="AutoShape 38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375767" y="6229696"/>
            <a:ext cx="1080120" cy="864097"/>
          </a:xfrm>
          <a:prstGeom prst="actionButtonReturn">
            <a:avLst/>
          </a:prstGeom>
          <a:solidFill>
            <a:srgbClr val="FFFF00">
              <a:alpha val="28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9495" name="Rectangle 3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fr-FR">
                <a:cs typeface="+mj-cs"/>
              </a:rPr>
              <a:t>Bilan de masse</a:t>
            </a:r>
          </a:p>
        </p:txBody>
      </p:sp>
      <p:grpSp>
        <p:nvGrpSpPr>
          <p:cNvPr id="8" name="Grouper 7"/>
          <p:cNvGrpSpPr/>
          <p:nvPr/>
        </p:nvGrpSpPr>
        <p:grpSpPr>
          <a:xfrm>
            <a:off x="3685429" y="3930462"/>
            <a:ext cx="2943086" cy="1231799"/>
            <a:chOff x="3935549" y="3930462"/>
            <a:chExt cx="2943086" cy="1231799"/>
          </a:xfrm>
        </p:grpSpPr>
        <p:graphicFrame>
          <p:nvGraphicFramePr>
            <p:cNvPr id="21515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4476987"/>
                </p:ext>
              </p:extLst>
            </p:nvPr>
          </p:nvGraphicFramePr>
          <p:xfrm>
            <a:off x="3935549" y="3930462"/>
            <a:ext cx="642060" cy="9138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31" name="Équation" r:id="rId11" imgW="254000" imgH="368300" progId="Equation.3">
                    <p:embed/>
                  </p:oleObj>
                </mc:Choice>
                <mc:Fallback>
                  <p:oleObj name="Équation" r:id="rId11" imgW="2540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5549" y="3930462"/>
                          <a:ext cx="642060" cy="9138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99" name="Text Box 43"/>
            <p:cNvSpPr txBox="1">
              <a:spLocks noChangeArrowheads="1"/>
            </p:cNvSpPr>
            <p:nvPr/>
          </p:nvSpPr>
          <p:spPr bwMode="auto">
            <a:xfrm>
              <a:off x="4199053" y="3930462"/>
              <a:ext cx="369278" cy="416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7411" tIns="23706" rIns="47411" bIns="23706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solidFill>
                    <a:srgbClr val="996633"/>
                  </a:solidFill>
                  <a:latin typeface="Times New Roman" charset="0"/>
                  <a:cs typeface="+mn-cs"/>
                </a:rPr>
                <a:t>M</a:t>
              </a:r>
            </a:p>
          </p:txBody>
        </p:sp>
        <p:sp>
          <p:nvSpPr>
            <p:cNvPr id="19500" name="Rectangle 44"/>
            <p:cNvSpPr>
              <a:spLocks noChangeArrowheads="1"/>
            </p:cNvSpPr>
            <p:nvPr/>
          </p:nvSpPr>
          <p:spPr bwMode="auto">
            <a:xfrm>
              <a:off x="4605444" y="4030250"/>
              <a:ext cx="2273191" cy="7860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7411" tIns="23706" rIns="47411" bIns="23706">
              <a:spAutoFit/>
            </a:bodyPr>
            <a:lstStyle/>
            <a:p>
              <a:pPr defTabSz="914325">
                <a:defRPr/>
              </a:pPr>
              <a:r>
                <a:rPr lang="fr-FR" sz="2400">
                  <a:latin typeface="Symbol" charset="0"/>
                  <a:cs typeface="+mn-cs"/>
                </a:rPr>
                <a:t>= </a:t>
              </a:r>
              <a:r>
                <a:rPr lang="fr-FR" sz="2400">
                  <a:solidFill>
                    <a:srgbClr val="996633"/>
                  </a:solidFill>
                  <a:latin typeface="Symbol" charset="0"/>
                  <a:cs typeface="+mn-cs"/>
                </a:rPr>
                <a:t>r</a:t>
              </a:r>
              <a:r>
                <a:rPr lang="fr-FR" sz="2400" baseline="-25000">
                  <a:solidFill>
                    <a:srgbClr val="996633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2400">
                  <a:solidFill>
                    <a:srgbClr val="FF0000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4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2400">
                  <a:solidFill>
                    <a:srgbClr val="FF0000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400" baseline="-25000">
                  <a:solidFill>
                    <a:srgbClr val="FF0000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sz="2400">
                  <a:solidFill>
                    <a:srgbClr val="FF0000"/>
                  </a:solidFill>
                  <a:latin typeface="+mj-lt"/>
                  <a:cs typeface="+mn-cs"/>
                </a:rPr>
                <a:t> </a:t>
              </a:r>
              <a:r>
                <a:rPr lang="fr-FR" sz="3200">
                  <a:latin typeface="+mj-lt"/>
                  <a:cs typeface="Symbol" charset="2"/>
                </a:rPr>
                <a:t>-</a:t>
              </a:r>
              <a:r>
                <a:rPr lang="fr-FR" sz="2400">
                  <a:latin typeface="+mj-lt"/>
                  <a:cs typeface="+mn-cs"/>
                </a:rPr>
                <a:t> </a:t>
              </a:r>
              <a:r>
                <a:rPr lang="fr-FR" sz="2400">
                  <a:solidFill>
                    <a:srgbClr val="996633"/>
                  </a:solidFill>
                  <a:latin typeface="Symbol" charset="0"/>
                  <a:cs typeface="+mn-cs"/>
                </a:rPr>
                <a:t>r</a:t>
              </a:r>
              <a:r>
                <a:rPr lang="fr-FR" sz="2400" baseline="-25000">
                  <a:solidFill>
                    <a:srgbClr val="99663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400">
                  <a:solidFill>
                    <a:srgbClr val="15B003"/>
                  </a:solidFill>
                  <a:latin typeface="Times New Roman" charset="0"/>
                  <a:cs typeface="+mn-cs"/>
                </a:rPr>
                <a:t>v</a:t>
              </a:r>
              <a:r>
                <a:rPr lang="fr-FR" sz="2400" baseline="-250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4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  <a:r>
                <a:rPr lang="fr-FR" sz="2400" baseline="-25000">
                  <a:solidFill>
                    <a:srgbClr val="15B003"/>
                  </a:solidFill>
                  <a:latin typeface="Times New Roman" charset="0"/>
                  <a:cs typeface="+mn-cs"/>
                </a:rPr>
                <a:t>s</a:t>
              </a:r>
            </a:p>
            <a:p>
              <a:pPr defTabSz="914325">
                <a:defRPr/>
              </a:pPr>
              <a:endParaRPr lang="fr-FR" sz="2400" baseline="-2500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9501" name="AutoShape 45"/>
            <p:cNvSpPr>
              <a:spLocks/>
            </p:cNvSpPr>
            <p:nvPr/>
          </p:nvSpPr>
          <p:spPr bwMode="auto">
            <a:xfrm rot="5400000">
              <a:off x="5212106" y="4289984"/>
              <a:ext cx="119045" cy="719998"/>
            </a:xfrm>
            <a:prstGeom prst="rightBrace">
              <a:avLst>
                <a:gd name="adj1" fmla="val 8759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47411" tIns="23706" rIns="47411" bIns="23706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pSp>
          <p:nvGrpSpPr>
            <p:cNvPr id="2" name="Grouper 1"/>
            <p:cNvGrpSpPr/>
            <p:nvPr/>
          </p:nvGrpSpPr>
          <p:grpSpPr>
            <a:xfrm>
              <a:off x="5083657" y="4727446"/>
              <a:ext cx="460205" cy="416657"/>
              <a:chOff x="5100907" y="4762026"/>
              <a:chExt cx="460205" cy="416657"/>
            </a:xfrm>
          </p:grpSpPr>
          <p:sp>
            <p:nvSpPr>
              <p:cNvPr id="19503" name="Rectangle 47"/>
              <p:cNvSpPr>
                <a:spLocks noChangeArrowheads="1"/>
              </p:cNvSpPr>
              <p:nvPr/>
            </p:nvSpPr>
            <p:spPr bwMode="auto">
              <a:xfrm>
                <a:off x="5100907" y="4762026"/>
                <a:ext cx="460205" cy="4166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/>
              <a:p>
                <a:pPr defTabSz="914325">
                  <a:defRPr/>
                </a:pPr>
                <a:r>
                  <a:rPr lang="fr-FR" sz="24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M</a:t>
                </a:r>
                <a:r>
                  <a:rPr lang="fr-FR" sz="2400" baseline="-25000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e</a:t>
                </a:r>
                <a:endParaRPr lang="fr-FR" sz="2400">
                  <a:solidFill>
                    <a:srgbClr val="996633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9504" name="Oval 48"/>
              <p:cNvSpPr>
                <a:spLocks noChangeArrowheads="1"/>
              </p:cNvSpPr>
              <p:nvPr/>
            </p:nvSpPr>
            <p:spPr bwMode="auto">
              <a:xfrm flipV="1">
                <a:off x="5258555" y="4807969"/>
                <a:ext cx="46180" cy="4594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47411" tIns="23706" rIns="47411" bIns="23706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grpSp>
          <p:nvGrpSpPr>
            <p:cNvPr id="5" name="Grouper 4"/>
            <p:cNvGrpSpPr/>
            <p:nvPr/>
          </p:nvGrpSpPr>
          <p:grpSpPr>
            <a:xfrm>
              <a:off x="6213288" y="4745604"/>
              <a:ext cx="449071" cy="416657"/>
              <a:chOff x="6075132" y="4762026"/>
              <a:chExt cx="449071" cy="416657"/>
            </a:xfrm>
          </p:grpSpPr>
          <p:sp>
            <p:nvSpPr>
              <p:cNvPr id="19506" name="Rectangle 50"/>
              <p:cNvSpPr>
                <a:spLocks noChangeArrowheads="1"/>
              </p:cNvSpPr>
              <p:nvPr/>
            </p:nvSpPr>
            <p:spPr bwMode="auto">
              <a:xfrm>
                <a:off x="6075132" y="4762026"/>
                <a:ext cx="449071" cy="4166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7411" tIns="23706" rIns="47411" bIns="23706">
                <a:spAutoFit/>
              </a:bodyPr>
              <a:lstStyle/>
              <a:p>
                <a:pPr defTabSz="914325">
                  <a:defRPr/>
                </a:pPr>
                <a:r>
                  <a:rPr lang="fr-FR" sz="24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M</a:t>
                </a:r>
                <a:r>
                  <a:rPr lang="fr-FR" sz="2400" baseline="-2500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s</a:t>
                </a:r>
                <a:endParaRPr lang="fr-FR" sz="2400">
                  <a:solidFill>
                    <a:srgbClr val="996633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9507" name="Oval 51"/>
              <p:cNvSpPr>
                <a:spLocks noChangeArrowheads="1"/>
              </p:cNvSpPr>
              <p:nvPr/>
            </p:nvSpPr>
            <p:spPr bwMode="auto">
              <a:xfrm flipV="1">
                <a:off x="6235969" y="4807969"/>
                <a:ext cx="46181" cy="4594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47411" tIns="23706" rIns="47411" bIns="23706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19508" name="AutoShape 52"/>
            <p:cNvSpPr>
              <a:spLocks/>
            </p:cNvSpPr>
            <p:nvPr/>
          </p:nvSpPr>
          <p:spPr bwMode="auto">
            <a:xfrm rot="5400000">
              <a:off x="6349351" y="4282401"/>
              <a:ext cx="150702" cy="719554"/>
            </a:xfrm>
            <a:prstGeom prst="rightBrace">
              <a:avLst>
                <a:gd name="adj1" fmla="val 8740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47411" tIns="23706" rIns="47411" bIns="23706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19510" name="Text Box 54"/>
          <p:cNvSpPr txBox="1">
            <a:spLocks noChangeArrowheads="1"/>
          </p:cNvSpPr>
          <p:nvPr/>
        </p:nvSpPr>
        <p:spPr bwMode="auto">
          <a:xfrm>
            <a:off x="894111" y="4154544"/>
            <a:ext cx="2533772" cy="41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47411" tIns="23706" rIns="47411" bIns="23706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>
                <a:latin typeface="Chalkboard" charset="0"/>
                <a:cs typeface="+mn-cs"/>
              </a:rPr>
              <a:t>Tube de courant :</a:t>
            </a:r>
          </a:p>
        </p:txBody>
      </p:sp>
      <p:sp>
        <p:nvSpPr>
          <p:cNvPr id="19492" name="Rectangle 36"/>
          <p:cNvSpPr>
            <a:spLocks noChangeArrowheads="1"/>
          </p:cNvSpPr>
          <p:nvPr/>
        </p:nvSpPr>
        <p:spPr bwMode="auto">
          <a:xfrm>
            <a:off x="7363805" y="3995739"/>
            <a:ext cx="3199169" cy="1176443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0313" tIns="35157" rIns="70313" bIns="35157">
            <a:spAutoFit/>
          </a:bodyPr>
          <a:lstStyle/>
          <a:p>
            <a:pPr algn="ctr" defTabSz="914325">
              <a:defRPr/>
            </a:pPr>
            <a:r>
              <a:rPr lang="fr-FR" sz="2400">
                <a:solidFill>
                  <a:srgbClr val="FFFDCF"/>
                </a:solidFill>
                <a:latin typeface="Times New Roman" charset="0"/>
                <a:cs typeface="+mn-cs"/>
              </a:rPr>
              <a:t>M = </a:t>
            </a:r>
            <a:r>
              <a:rPr lang="fr-FR" sz="2400">
                <a:solidFill>
                  <a:srgbClr val="FFFDCF"/>
                </a:solidFill>
                <a:latin typeface="Symbol" charset="0"/>
                <a:cs typeface="+mn-cs"/>
              </a:rPr>
              <a:t>r</a:t>
            </a:r>
            <a:r>
              <a:rPr lang="fr-FR" sz="2400">
                <a:solidFill>
                  <a:srgbClr val="FFFDCF"/>
                </a:solidFill>
                <a:latin typeface="Times New Roman" charset="0"/>
                <a:cs typeface="+mn-cs"/>
              </a:rPr>
              <a:t>vS </a:t>
            </a:r>
            <a:br>
              <a:rPr lang="fr-FR" sz="2400">
                <a:solidFill>
                  <a:srgbClr val="FFFDCF"/>
                </a:solidFill>
                <a:latin typeface="Times New Roman" charset="0"/>
                <a:cs typeface="+mn-cs"/>
              </a:rPr>
            </a:br>
            <a:r>
              <a:rPr lang="fr-FR" sz="2400">
                <a:solidFill>
                  <a:srgbClr val="FFFDCF"/>
                </a:solidFill>
                <a:cs typeface="+mn-cs"/>
              </a:rPr>
              <a:t>débit massique </a:t>
            </a:r>
          </a:p>
          <a:p>
            <a:pPr algn="ctr" defTabSz="914325">
              <a:defRPr/>
            </a:pPr>
            <a:r>
              <a:rPr lang="fr-FR" sz="2400">
                <a:solidFill>
                  <a:srgbClr val="FFFDCF"/>
                </a:solidFill>
                <a:cs typeface="+mn-cs"/>
              </a:rPr>
              <a:t>(noté aussi q)</a:t>
            </a:r>
            <a:endParaRPr lang="fr-FR" sz="2400" baseline="-25000">
              <a:solidFill>
                <a:srgbClr val="FFFDCF"/>
              </a:solidFill>
              <a:cs typeface="+mn-cs"/>
            </a:endParaRPr>
          </a:p>
        </p:txBody>
      </p:sp>
      <p:sp>
        <p:nvSpPr>
          <p:cNvPr id="19487" name="Oval 31"/>
          <p:cNvSpPr>
            <a:spLocks noChangeArrowheads="1"/>
          </p:cNvSpPr>
          <p:nvPr/>
        </p:nvSpPr>
        <p:spPr bwMode="auto">
          <a:xfrm>
            <a:off x="8488848" y="4058509"/>
            <a:ext cx="45719" cy="4571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47411" tIns="23706" rIns="47411" bIns="23706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pic>
        <p:nvPicPr>
          <p:cNvPr id="57" name="Picture 29" descr="Image 91.png 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429" y="5714099"/>
            <a:ext cx="2785678" cy="89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 Box 54"/>
          <p:cNvSpPr txBox="1">
            <a:spLocks noChangeArrowheads="1"/>
          </p:cNvSpPr>
          <p:nvPr/>
        </p:nvSpPr>
        <p:spPr bwMode="auto">
          <a:xfrm>
            <a:off x="894111" y="5437609"/>
            <a:ext cx="2362377" cy="41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47411" tIns="23706" rIns="47411" bIns="23706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163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332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3375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605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77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49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2175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>
                <a:latin typeface="Chalkboard" charset="0"/>
                <a:cs typeface="+mn-cs"/>
              </a:rPr>
              <a:t>Équation locale :</a:t>
            </a:r>
          </a:p>
        </p:txBody>
      </p:sp>
    </p:spTree>
    <p:extLst>
      <p:ext uri="{BB962C8B-B14F-4D97-AF65-F5344CB8AC3E}">
        <p14:creationId xmlns:p14="http://schemas.microsoft.com/office/powerpoint/2010/main" val="978209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F836CC3-8B33-C645-98C7-81C023AF2B33}"/>
              </a:ext>
            </a:extLst>
          </p:cNvPr>
          <p:cNvSpPr txBox="1"/>
          <p:nvPr/>
        </p:nvSpPr>
        <p:spPr>
          <a:xfrm>
            <a:off x="1993260" y="2685559"/>
            <a:ext cx="6702155" cy="2182329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4527"/>
              <a:t>Brève parenthèse</a:t>
            </a:r>
            <a:br>
              <a:rPr lang="fr-FR" sz="4527"/>
            </a:br>
            <a:r>
              <a:rPr lang="fr-FR" sz="4527"/>
              <a:t>sur les forces visqueuses</a:t>
            </a:r>
            <a:br>
              <a:rPr lang="fr-FR" sz="4527"/>
            </a:br>
            <a:r>
              <a:rPr lang="fr-FR" sz="4527"/>
              <a:t>(on y reviendra)</a:t>
            </a:r>
          </a:p>
        </p:txBody>
      </p:sp>
    </p:spTree>
    <p:extLst>
      <p:ext uri="{BB962C8B-B14F-4D97-AF65-F5344CB8AC3E}">
        <p14:creationId xmlns:p14="http://schemas.microsoft.com/office/powerpoint/2010/main" val="3202971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lèche vers la droite 59">
            <a:extLst>
              <a:ext uri="{FF2B5EF4-FFF2-40B4-BE49-F238E27FC236}">
                <a16:creationId xmlns:a16="http://schemas.microsoft.com/office/drawing/2014/main" id="{5A31CED5-C51D-AA40-A777-D71A092CD8E5}"/>
              </a:ext>
            </a:extLst>
          </p:cNvPr>
          <p:cNvSpPr/>
          <p:nvPr/>
        </p:nvSpPr>
        <p:spPr bwMode="auto">
          <a:xfrm rot="1202281">
            <a:off x="7345267" y="7283888"/>
            <a:ext cx="1119237" cy="273916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  <p:grpSp>
        <p:nvGrpSpPr>
          <p:cNvPr id="5121" name="Group 73"/>
          <p:cNvGrpSpPr>
            <a:grpSpLocks/>
          </p:cNvGrpSpPr>
          <p:nvPr/>
        </p:nvGrpSpPr>
        <p:grpSpPr bwMode="auto">
          <a:xfrm>
            <a:off x="446088" y="1041400"/>
            <a:ext cx="8104187" cy="3162300"/>
            <a:chOff x="240" y="595"/>
            <a:chExt cx="4368" cy="1806"/>
          </a:xfrm>
        </p:grpSpPr>
        <p:sp>
          <p:nvSpPr>
            <p:cNvPr id="5123" name="Rectangle 3"/>
            <p:cNvSpPr>
              <a:spLocks noChangeArrowheads="1"/>
            </p:cNvSpPr>
            <p:nvPr/>
          </p:nvSpPr>
          <p:spPr bwMode="auto">
            <a:xfrm>
              <a:off x="445" y="1335"/>
              <a:ext cx="3612" cy="828"/>
            </a:xfrm>
            <a:prstGeom prst="rect">
              <a:avLst/>
            </a:prstGeom>
            <a:solidFill>
              <a:srgbClr val="E2E2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35666" tIns="67832" rIns="135666" bIns="67832" anchor="ctr"/>
            <a:lstStyle/>
            <a:p>
              <a:pPr algn="ctr">
                <a:defRPr/>
              </a:pPr>
              <a:endParaRPr lang="fr-FR" sz="2400" b="1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124" name="Rectangle 4" descr="Diagonales vers le haut (blanc/noir)"/>
            <p:cNvSpPr>
              <a:spLocks noChangeArrowheads="1"/>
            </p:cNvSpPr>
            <p:nvPr/>
          </p:nvSpPr>
          <p:spPr bwMode="auto">
            <a:xfrm>
              <a:off x="445" y="1248"/>
              <a:ext cx="3612" cy="87"/>
            </a:xfrm>
            <a:prstGeom prst="rect">
              <a:avLst/>
            </a:prstGeom>
            <a:pattFill prst="ltUpDiag">
              <a:fgClr>
                <a:schemeClr val="folHlink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35666" tIns="67832" rIns="135666" bIns="67832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125" name="Rectangle 5" descr="Diagonales vers le haut (blanc/noir)"/>
            <p:cNvSpPr>
              <a:spLocks noChangeArrowheads="1"/>
            </p:cNvSpPr>
            <p:nvPr/>
          </p:nvSpPr>
          <p:spPr bwMode="auto">
            <a:xfrm>
              <a:off x="445" y="2163"/>
              <a:ext cx="3612" cy="87"/>
            </a:xfrm>
            <a:prstGeom prst="rect">
              <a:avLst/>
            </a:prstGeom>
            <a:pattFill prst="ltUpDiag">
              <a:fgClr>
                <a:schemeClr val="folHlink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35666" tIns="67832" rIns="135666" bIns="67832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131" name="Line 11"/>
            <p:cNvSpPr>
              <a:spLocks noChangeShapeType="1"/>
            </p:cNvSpPr>
            <p:nvPr/>
          </p:nvSpPr>
          <p:spPr bwMode="auto">
            <a:xfrm flipH="1">
              <a:off x="486" y="2250"/>
              <a:ext cx="3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35666" tIns="67832" rIns="135666" bIns="67832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133" name="Line 13"/>
            <p:cNvSpPr>
              <a:spLocks noChangeShapeType="1"/>
            </p:cNvSpPr>
            <p:nvPr/>
          </p:nvSpPr>
          <p:spPr bwMode="auto">
            <a:xfrm>
              <a:off x="445" y="769"/>
              <a:ext cx="0" cy="1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35666" tIns="67832" rIns="135666" bIns="67832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134" name="Text Box 14"/>
            <p:cNvSpPr txBox="1">
              <a:spLocks noChangeArrowheads="1"/>
            </p:cNvSpPr>
            <p:nvPr/>
          </p:nvSpPr>
          <p:spPr bwMode="auto">
            <a:xfrm>
              <a:off x="240" y="595"/>
              <a:ext cx="181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35666" tIns="67832" rIns="135666" bIns="67832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solidFill>
                    <a:srgbClr val="FF0000"/>
                  </a:solidFill>
                  <a:latin typeface="Times New Roman" charset="0"/>
                  <a:cs typeface="+mn-cs"/>
                </a:rPr>
                <a:t>z</a:t>
              </a:r>
            </a:p>
          </p:txBody>
        </p:sp>
        <p:sp>
          <p:nvSpPr>
            <p:cNvPr id="2" name="Text Box 15"/>
            <p:cNvSpPr txBox="1">
              <a:spLocks noChangeArrowheads="1"/>
            </p:cNvSpPr>
            <p:nvPr/>
          </p:nvSpPr>
          <p:spPr bwMode="auto">
            <a:xfrm>
              <a:off x="4427" y="2161"/>
              <a:ext cx="181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35666" tIns="67832" rIns="135666" bIns="67832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latin typeface="Times New Roman" charset="0"/>
                  <a:cs typeface="+mn-cs"/>
                </a:rPr>
                <a:t>x</a:t>
              </a:r>
            </a:p>
          </p:txBody>
        </p:sp>
        <p:sp>
          <p:nvSpPr>
            <p:cNvPr id="5128" name="Line 8"/>
            <p:cNvSpPr>
              <a:spLocks noChangeShapeType="1"/>
            </p:cNvSpPr>
            <p:nvPr/>
          </p:nvSpPr>
          <p:spPr bwMode="auto">
            <a:xfrm>
              <a:off x="707" y="1344"/>
              <a:ext cx="0" cy="82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lg" len="lg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35666" tIns="67832" rIns="135666" bIns="67832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129" name="Text Box 9"/>
            <p:cNvSpPr txBox="1">
              <a:spLocks noChangeArrowheads="1"/>
            </p:cNvSpPr>
            <p:nvPr/>
          </p:nvSpPr>
          <p:spPr bwMode="auto">
            <a:xfrm>
              <a:off x="496" y="1608"/>
              <a:ext cx="181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35666" tIns="67832" rIns="135666" bIns="67832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500">
                  <a:solidFill>
                    <a:srgbClr val="C22E30"/>
                  </a:solidFill>
                  <a:latin typeface="Times New Roman" charset="0"/>
                  <a:cs typeface="+mn-cs"/>
                </a:rPr>
                <a:t>h</a:t>
              </a: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6767513" y="1602105"/>
            <a:ext cx="1168503" cy="582296"/>
            <a:chOff x="6767513" y="1602105"/>
            <a:chExt cx="1168503" cy="582296"/>
          </a:xfrm>
        </p:grpSpPr>
        <p:sp>
          <p:nvSpPr>
            <p:cNvPr id="3" name="Line 18"/>
            <p:cNvSpPr>
              <a:spLocks noChangeShapeType="1"/>
            </p:cNvSpPr>
            <p:nvPr/>
          </p:nvSpPr>
          <p:spPr bwMode="auto">
            <a:xfrm>
              <a:off x="6767513" y="2184401"/>
              <a:ext cx="914400" cy="0"/>
            </a:xfrm>
            <a:prstGeom prst="line">
              <a:avLst/>
            </a:prstGeom>
            <a:noFill/>
            <a:ln w="44450" cmpd="sng">
              <a:solidFill>
                <a:schemeClr val="accent2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0" tIns="45725" rIns="91450" bIns="45725">
              <a:spAutoFit/>
            </a:bodyPr>
            <a:lstStyle/>
            <a:p>
              <a:pPr>
                <a:defRPr/>
              </a:pPr>
              <a:endParaRPr lang="fr-FR" sz="2800">
                <a:cs typeface="+mn-cs"/>
              </a:endParaRPr>
            </a:p>
          </p:txBody>
        </p:sp>
        <p:sp>
          <p:nvSpPr>
            <p:cNvPr id="5139" name="Text Box 19"/>
            <p:cNvSpPr txBox="1">
              <a:spLocks noChangeArrowheads="1"/>
            </p:cNvSpPr>
            <p:nvPr/>
          </p:nvSpPr>
          <p:spPr bwMode="auto">
            <a:xfrm>
              <a:off x="7372167" y="1602105"/>
              <a:ext cx="563849" cy="522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0" tIns="45725" rIns="91450" bIns="4572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2800">
                  <a:solidFill>
                    <a:schemeClr val="accent2"/>
                  </a:solidFill>
                  <a:latin typeface="Times New Roman" charset="0"/>
                  <a:cs typeface="+mn-cs"/>
                </a:rPr>
                <a:t>U</a:t>
              </a:r>
              <a:r>
                <a:rPr lang="fr-FR" sz="2800" baseline="-25000">
                  <a:solidFill>
                    <a:schemeClr val="accent2"/>
                  </a:solidFill>
                  <a:latin typeface="Times New Roman" charset="0"/>
                  <a:cs typeface="+mn-cs"/>
                </a:rPr>
                <a:t>0</a:t>
              </a:r>
              <a:endParaRPr lang="fr-FR" sz="280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1571625" y="1744663"/>
            <a:ext cx="955675" cy="2081212"/>
            <a:chOff x="1571625" y="1744663"/>
            <a:chExt cx="955675" cy="2081212"/>
          </a:xfrm>
        </p:grpSpPr>
        <p:grpSp>
          <p:nvGrpSpPr>
            <p:cNvPr id="5160" name="Group 21"/>
            <p:cNvGrpSpPr>
              <a:grpSpLocks/>
            </p:cNvGrpSpPr>
            <p:nvPr/>
          </p:nvGrpSpPr>
          <p:grpSpPr bwMode="auto">
            <a:xfrm>
              <a:off x="1588326" y="2363070"/>
              <a:ext cx="938974" cy="1462805"/>
              <a:chOff x="3960" y="3408"/>
              <a:chExt cx="592" cy="920"/>
            </a:xfrm>
          </p:grpSpPr>
          <p:sp>
            <p:nvSpPr>
              <p:cNvPr id="4" name="Line 22"/>
              <p:cNvSpPr>
                <a:spLocks noChangeShapeType="1"/>
              </p:cNvSpPr>
              <p:nvPr/>
            </p:nvSpPr>
            <p:spPr bwMode="auto">
              <a:xfrm>
                <a:off x="3976" y="3416"/>
                <a:ext cx="576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59" tIns="45731" rIns="91459" bIns="45731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5143" name="Rectangle 23"/>
              <p:cNvSpPr>
                <a:spLocks noChangeArrowheads="1"/>
              </p:cNvSpPr>
              <p:nvPr/>
            </p:nvSpPr>
            <p:spPr bwMode="auto">
              <a:xfrm>
                <a:off x="4084" y="3408"/>
                <a:ext cx="2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59" tIns="45731" rIns="91459" bIns="45731">
                <a:spAutoFit/>
              </a:bodyPr>
              <a:lstStyle/>
              <a:p>
                <a:pPr algn="ctr">
                  <a:defRPr/>
                </a:pPr>
                <a:r>
                  <a:rPr lang="fr-FR" sz="2400" b="1">
                    <a:solidFill>
                      <a:schemeClr val="accent2"/>
                    </a:solidFill>
                    <a:latin typeface="Times New Roman" charset="0"/>
                    <a:cs typeface="+mn-cs"/>
                  </a:rPr>
                  <a:t>v</a:t>
                </a:r>
              </a:p>
            </p:txBody>
          </p:sp>
          <p:sp>
            <p:nvSpPr>
              <p:cNvPr id="5144" name="Line 24"/>
              <p:cNvSpPr>
                <a:spLocks noChangeShapeType="1"/>
              </p:cNvSpPr>
              <p:nvPr/>
            </p:nvSpPr>
            <p:spPr bwMode="auto">
              <a:xfrm>
                <a:off x="3976" y="3416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59" tIns="45731" rIns="91459" bIns="45731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5145" name="Freeform 25"/>
              <p:cNvSpPr>
                <a:spLocks/>
              </p:cNvSpPr>
              <p:nvPr/>
            </p:nvSpPr>
            <p:spPr bwMode="auto">
              <a:xfrm>
                <a:off x="3976" y="3419"/>
                <a:ext cx="573" cy="901"/>
              </a:xfrm>
              <a:custGeom>
                <a:avLst/>
                <a:gdLst>
                  <a:gd name="T0" fmla="*/ 8 w 573"/>
                  <a:gd name="T1" fmla="*/ 901 h 901"/>
                  <a:gd name="T2" fmla="*/ 8 w 573"/>
                  <a:gd name="T3" fmla="*/ 565 h 901"/>
                  <a:gd name="T4" fmla="*/ 56 w 573"/>
                  <a:gd name="T5" fmla="*/ 181 h 901"/>
                  <a:gd name="T6" fmla="*/ 104 w 573"/>
                  <a:gd name="T7" fmla="*/ 85 h 901"/>
                  <a:gd name="T8" fmla="*/ 413 w 573"/>
                  <a:gd name="T9" fmla="*/ 21 h 901"/>
                  <a:gd name="T10" fmla="*/ 573 w 573"/>
                  <a:gd name="T11" fmla="*/ 0 h 9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3" h="901">
                    <a:moveTo>
                      <a:pt x="8" y="901"/>
                    </a:moveTo>
                    <a:cubicBezTo>
                      <a:pt x="4" y="793"/>
                      <a:pt x="0" y="685"/>
                      <a:pt x="8" y="565"/>
                    </a:cubicBezTo>
                    <a:cubicBezTo>
                      <a:pt x="16" y="445"/>
                      <a:pt x="40" y="261"/>
                      <a:pt x="56" y="181"/>
                    </a:cubicBezTo>
                    <a:cubicBezTo>
                      <a:pt x="72" y="101"/>
                      <a:pt x="45" y="112"/>
                      <a:pt x="104" y="85"/>
                    </a:cubicBezTo>
                    <a:cubicBezTo>
                      <a:pt x="163" y="58"/>
                      <a:pt x="335" y="35"/>
                      <a:pt x="413" y="21"/>
                    </a:cubicBezTo>
                    <a:cubicBezTo>
                      <a:pt x="491" y="7"/>
                      <a:pt x="545" y="5"/>
                      <a:pt x="573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59" tIns="45731" rIns="91459" bIns="45731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5146" name="Line 26"/>
              <p:cNvSpPr>
                <a:spLocks noChangeShapeType="1"/>
              </p:cNvSpPr>
              <p:nvPr/>
            </p:nvSpPr>
            <p:spPr bwMode="auto">
              <a:xfrm>
                <a:off x="3960" y="3491"/>
                <a:ext cx="139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59" tIns="45731" rIns="91459" bIns="45731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5147" name="Text Box 27"/>
            <p:cNvSpPr txBox="1">
              <a:spLocks noChangeArrowheads="1"/>
            </p:cNvSpPr>
            <p:nvPr/>
          </p:nvSpPr>
          <p:spPr bwMode="auto">
            <a:xfrm>
              <a:off x="1571625" y="1744663"/>
              <a:ext cx="840623" cy="457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59" tIns="45731" rIns="91459" bIns="4573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latin typeface="Times New Roman" charset="0"/>
                  <a:cs typeface="+mn-cs"/>
                </a:rPr>
                <a:t>t</a:t>
              </a:r>
              <a:r>
                <a:rPr lang="fr-FR" baseline="-25000">
                  <a:latin typeface="Times New Roman" charset="0"/>
                  <a:cs typeface="+mn-cs"/>
                </a:rPr>
                <a:t>1</a:t>
              </a:r>
              <a:r>
                <a:rPr lang="fr-FR">
                  <a:latin typeface="Times New Roman" charset="0"/>
                  <a:cs typeface="+mn-cs"/>
                </a:rPr>
                <a:t> </a:t>
              </a:r>
              <a:r>
                <a:rPr lang="fr-FR">
                  <a:latin typeface="Times New Roman" charset="0"/>
                  <a:cs typeface="+mn-cs"/>
                  <a:sym typeface="Symbol" charset="0"/>
                </a:rPr>
                <a:t> 0</a:t>
              </a:r>
              <a:endParaRPr lang="fr-FR">
                <a:latin typeface="Times New Roman" charset="0"/>
                <a:cs typeface="+mn-cs"/>
              </a:endParaRPr>
            </a:p>
          </p:txBody>
        </p:sp>
      </p:grpSp>
      <p:grpSp>
        <p:nvGrpSpPr>
          <p:cNvPr id="8" name="Grouper 7"/>
          <p:cNvGrpSpPr/>
          <p:nvPr/>
        </p:nvGrpSpPr>
        <p:grpSpPr>
          <a:xfrm>
            <a:off x="5319713" y="1760538"/>
            <a:ext cx="1014412" cy="2052637"/>
            <a:chOff x="5319713" y="1760538"/>
            <a:chExt cx="1014412" cy="2052637"/>
          </a:xfrm>
        </p:grpSpPr>
        <p:sp>
          <p:nvSpPr>
            <p:cNvPr id="5149" name="Line 29"/>
            <p:cNvSpPr>
              <a:spLocks noChangeShapeType="1"/>
            </p:cNvSpPr>
            <p:nvPr/>
          </p:nvSpPr>
          <p:spPr bwMode="auto">
            <a:xfrm flipV="1">
              <a:off x="5319713" y="2364770"/>
              <a:ext cx="915943" cy="14484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150" name="Line 30"/>
            <p:cNvSpPr>
              <a:spLocks noChangeShapeType="1"/>
            </p:cNvSpPr>
            <p:nvPr/>
          </p:nvSpPr>
          <p:spPr bwMode="auto">
            <a:xfrm>
              <a:off x="5319713" y="2364770"/>
              <a:ext cx="915943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151" name="Line 31"/>
            <p:cNvSpPr>
              <a:spLocks noChangeShapeType="1"/>
            </p:cNvSpPr>
            <p:nvPr/>
          </p:nvSpPr>
          <p:spPr bwMode="auto">
            <a:xfrm>
              <a:off x="5319713" y="2669513"/>
              <a:ext cx="68742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152" name="Line 32"/>
            <p:cNvSpPr>
              <a:spLocks noChangeShapeType="1"/>
            </p:cNvSpPr>
            <p:nvPr/>
          </p:nvSpPr>
          <p:spPr bwMode="auto">
            <a:xfrm>
              <a:off x="5319713" y="2974256"/>
              <a:ext cx="53507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153" name="Line 33"/>
            <p:cNvSpPr>
              <a:spLocks noChangeShapeType="1"/>
            </p:cNvSpPr>
            <p:nvPr/>
          </p:nvSpPr>
          <p:spPr bwMode="auto">
            <a:xfrm>
              <a:off x="5319713" y="3278999"/>
              <a:ext cx="304695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154" name="Line 34"/>
            <p:cNvSpPr>
              <a:spLocks noChangeShapeType="1"/>
            </p:cNvSpPr>
            <p:nvPr/>
          </p:nvSpPr>
          <p:spPr bwMode="auto">
            <a:xfrm>
              <a:off x="5319713" y="3583742"/>
              <a:ext cx="15234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155" name="Rectangle 35"/>
            <p:cNvSpPr>
              <a:spLocks noChangeArrowheads="1"/>
            </p:cNvSpPr>
            <p:nvPr/>
          </p:nvSpPr>
          <p:spPr bwMode="auto">
            <a:xfrm>
              <a:off x="5997846" y="2688778"/>
              <a:ext cx="336279" cy="457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/>
            <a:p>
              <a:pPr algn="ctr">
                <a:defRPr/>
              </a:pPr>
              <a:r>
                <a:rPr lang="fr-FR" sz="24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</a:p>
          </p:txBody>
        </p:sp>
        <p:sp>
          <p:nvSpPr>
            <p:cNvPr id="5156" name="Line 36"/>
            <p:cNvSpPr>
              <a:spLocks noChangeShapeType="1"/>
            </p:cNvSpPr>
            <p:nvPr/>
          </p:nvSpPr>
          <p:spPr bwMode="auto">
            <a:xfrm>
              <a:off x="5319713" y="2364770"/>
              <a:ext cx="0" cy="14484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157" name="Text Box 37"/>
            <p:cNvSpPr txBox="1">
              <a:spLocks noChangeArrowheads="1"/>
            </p:cNvSpPr>
            <p:nvPr/>
          </p:nvSpPr>
          <p:spPr bwMode="auto">
            <a:xfrm>
              <a:off x="5395887" y="1760538"/>
              <a:ext cx="938238" cy="457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latin typeface="Times New Roman" charset="0"/>
                  <a:cs typeface="+mn-cs"/>
                </a:rPr>
                <a:t>t </a:t>
              </a:r>
              <a:r>
                <a:rPr lang="fr-FR">
                  <a:latin typeface="Times New Roman" charset="0"/>
                  <a:cs typeface="+mn-cs"/>
                  <a:sym typeface="Symbol" charset="0"/>
                </a:rPr>
                <a:t> </a:t>
              </a:r>
              <a:endParaRPr lang="fr-FR">
                <a:latin typeface="Times New Roman" charset="0"/>
                <a:cs typeface="+mn-cs"/>
              </a:endParaRPr>
            </a:p>
          </p:txBody>
        </p:sp>
      </p:grpSp>
      <p:sp>
        <p:nvSpPr>
          <p:cNvPr id="5170" name="AutoShape 50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381000" y="6711950"/>
            <a:ext cx="685800" cy="531813"/>
          </a:xfrm>
          <a:prstGeom prst="actionButtonReturn">
            <a:avLst/>
          </a:prstGeom>
          <a:solidFill>
            <a:srgbClr val="FFFF00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7" name="Grouper 6"/>
          <p:cNvGrpSpPr/>
          <p:nvPr/>
        </p:nvGrpSpPr>
        <p:grpSpPr>
          <a:xfrm>
            <a:off x="3416300" y="1739900"/>
            <a:ext cx="990600" cy="2073275"/>
            <a:chOff x="3416300" y="1739900"/>
            <a:chExt cx="990600" cy="2073275"/>
          </a:xfrm>
        </p:grpSpPr>
        <p:sp>
          <p:nvSpPr>
            <p:cNvPr id="5172" name="Line 52"/>
            <p:cNvSpPr>
              <a:spLocks noChangeShapeType="1"/>
            </p:cNvSpPr>
            <p:nvPr/>
          </p:nvSpPr>
          <p:spPr bwMode="auto">
            <a:xfrm>
              <a:off x="3492357" y="2365034"/>
              <a:ext cx="914543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173" name="Line 53"/>
            <p:cNvSpPr>
              <a:spLocks noChangeShapeType="1"/>
            </p:cNvSpPr>
            <p:nvPr/>
          </p:nvSpPr>
          <p:spPr bwMode="auto">
            <a:xfrm>
              <a:off x="3492357" y="2669722"/>
              <a:ext cx="380287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174" name="Line 54"/>
            <p:cNvSpPr>
              <a:spLocks noChangeShapeType="1"/>
            </p:cNvSpPr>
            <p:nvPr/>
          </p:nvSpPr>
          <p:spPr bwMode="auto">
            <a:xfrm>
              <a:off x="3492357" y="2974409"/>
              <a:ext cx="152115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175" name="Line 55"/>
            <p:cNvSpPr>
              <a:spLocks noChangeShapeType="1"/>
            </p:cNvSpPr>
            <p:nvPr/>
          </p:nvSpPr>
          <p:spPr bwMode="auto">
            <a:xfrm>
              <a:off x="3492357" y="3279097"/>
              <a:ext cx="115013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176" name="Rectangle 56"/>
            <p:cNvSpPr>
              <a:spLocks noChangeArrowheads="1"/>
            </p:cNvSpPr>
            <p:nvPr/>
          </p:nvSpPr>
          <p:spPr bwMode="auto">
            <a:xfrm>
              <a:off x="3822557" y="2697739"/>
              <a:ext cx="337620" cy="457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/>
            <a:p>
              <a:pPr algn="ctr">
                <a:defRPr/>
              </a:pPr>
              <a:r>
                <a:rPr lang="fr-FR" sz="2400" b="1">
                  <a:solidFill>
                    <a:schemeClr val="accent2"/>
                  </a:solidFill>
                  <a:latin typeface="Times New Roman" charset="0"/>
                  <a:cs typeface="+mn-cs"/>
                </a:rPr>
                <a:t>v</a:t>
              </a:r>
            </a:p>
          </p:txBody>
        </p:sp>
        <p:sp>
          <p:nvSpPr>
            <p:cNvPr id="5177" name="Line 57"/>
            <p:cNvSpPr>
              <a:spLocks noChangeShapeType="1"/>
            </p:cNvSpPr>
            <p:nvPr/>
          </p:nvSpPr>
          <p:spPr bwMode="auto">
            <a:xfrm>
              <a:off x="3492357" y="2365034"/>
              <a:ext cx="0" cy="1448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178" name="Text Box 58"/>
            <p:cNvSpPr txBox="1">
              <a:spLocks noChangeArrowheads="1"/>
            </p:cNvSpPr>
            <p:nvPr/>
          </p:nvSpPr>
          <p:spPr bwMode="auto">
            <a:xfrm>
              <a:off x="3416300" y="1739900"/>
              <a:ext cx="853326" cy="457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latin typeface="Times New Roman" charset="0"/>
                  <a:cs typeface="+mn-cs"/>
                </a:rPr>
                <a:t>t</a:t>
              </a:r>
              <a:r>
                <a:rPr lang="fr-FR" baseline="-25000">
                  <a:latin typeface="Times New Roman" charset="0"/>
                  <a:cs typeface="+mn-cs"/>
                </a:rPr>
                <a:t>2 </a:t>
              </a:r>
              <a:r>
                <a:rPr lang="fr-FR">
                  <a:latin typeface="Times New Roman" charset="0"/>
                  <a:cs typeface="+mn-cs"/>
                </a:rPr>
                <a:t>&gt; t</a:t>
              </a:r>
              <a:r>
                <a:rPr lang="fr-FR" baseline="-25000">
                  <a:latin typeface="Times New Roman" charset="0"/>
                  <a:cs typeface="+mn-cs"/>
                </a:rPr>
                <a:t>1</a:t>
              </a:r>
              <a:endParaRPr lang="fr-FR">
                <a:latin typeface="Times New Roman" charset="0"/>
                <a:cs typeface="+mn-cs"/>
              </a:endParaRPr>
            </a:p>
          </p:txBody>
        </p:sp>
        <p:sp>
          <p:nvSpPr>
            <p:cNvPr id="5179" name="Freeform 59"/>
            <p:cNvSpPr>
              <a:spLocks/>
            </p:cNvSpPr>
            <p:nvPr/>
          </p:nvSpPr>
          <p:spPr bwMode="auto">
            <a:xfrm>
              <a:off x="3492357" y="2365034"/>
              <a:ext cx="888572" cy="1448141"/>
            </a:xfrm>
            <a:custGeom>
              <a:avLst/>
              <a:gdLst>
                <a:gd name="T0" fmla="*/ 0 w 560"/>
                <a:gd name="T1" fmla="*/ 912 h 912"/>
                <a:gd name="T2" fmla="*/ 37 w 560"/>
                <a:gd name="T3" fmla="*/ 619 h 912"/>
                <a:gd name="T4" fmla="*/ 85 w 560"/>
                <a:gd name="T5" fmla="*/ 432 h 912"/>
                <a:gd name="T6" fmla="*/ 197 w 560"/>
                <a:gd name="T7" fmla="*/ 229 h 912"/>
                <a:gd name="T8" fmla="*/ 357 w 560"/>
                <a:gd name="T9" fmla="*/ 69 h 912"/>
                <a:gd name="T10" fmla="*/ 560 w 560"/>
                <a:gd name="T11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0" h="912">
                  <a:moveTo>
                    <a:pt x="0" y="912"/>
                  </a:moveTo>
                  <a:cubicBezTo>
                    <a:pt x="11" y="805"/>
                    <a:pt x="23" y="699"/>
                    <a:pt x="37" y="619"/>
                  </a:cubicBezTo>
                  <a:cubicBezTo>
                    <a:pt x="51" y="539"/>
                    <a:pt x="58" y="497"/>
                    <a:pt x="85" y="432"/>
                  </a:cubicBezTo>
                  <a:cubicBezTo>
                    <a:pt x="112" y="367"/>
                    <a:pt x="152" y="289"/>
                    <a:pt x="197" y="229"/>
                  </a:cubicBezTo>
                  <a:cubicBezTo>
                    <a:pt x="242" y="169"/>
                    <a:pt x="296" y="107"/>
                    <a:pt x="357" y="69"/>
                  </a:cubicBezTo>
                  <a:cubicBezTo>
                    <a:pt x="418" y="31"/>
                    <a:pt x="489" y="15"/>
                    <a:pt x="56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5135" name="Group 83"/>
          <p:cNvGrpSpPr>
            <a:grpSpLocks/>
          </p:cNvGrpSpPr>
          <p:nvPr/>
        </p:nvGrpSpPr>
        <p:grpSpPr bwMode="auto">
          <a:xfrm>
            <a:off x="2137231" y="2336800"/>
            <a:ext cx="2100636" cy="712624"/>
            <a:chOff x="1152" y="1335"/>
            <a:chExt cx="1132" cy="407"/>
          </a:xfrm>
        </p:grpSpPr>
        <p:sp>
          <p:nvSpPr>
            <p:cNvPr id="5163" name="Line 43"/>
            <p:cNvSpPr>
              <a:spLocks noChangeShapeType="1"/>
            </p:cNvSpPr>
            <p:nvPr/>
          </p:nvSpPr>
          <p:spPr bwMode="auto">
            <a:xfrm flipH="1">
              <a:off x="1405" y="1335"/>
              <a:ext cx="613" cy="0"/>
            </a:xfrm>
            <a:prstGeom prst="line">
              <a:avLst/>
            </a:prstGeom>
            <a:noFill/>
            <a:ln w="44450">
              <a:solidFill>
                <a:srgbClr val="15B003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0192" tIns="40097" rIns="80192" bIns="40097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pic>
          <p:nvPicPr>
            <p:cNvPr id="5140" name="Picture 67" descr="Image 81.png                                                   000E498AMacintosh HD                   C3E3631A: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377"/>
              <a:ext cx="113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er 8"/>
          <p:cNvGrpSpPr/>
          <p:nvPr/>
        </p:nvGrpSpPr>
        <p:grpSpPr>
          <a:xfrm>
            <a:off x="266700" y="4186238"/>
            <a:ext cx="5430013" cy="1309310"/>
            <a:chOff x="266700" y="4186238"/>
            <a:chExt cx="5430013" cy="1309310"/>
          </a:xfrm>
        </p:grpSpPr>
        <p:sp>
          <p:nvSpPr>
            <p:cNvPr id="5158" name="Text Box 38"/>
            <p:cNvSpPr txBox="1">
              <a:spLocks noChangeArrowheads="1"/>
            </p:cNvSpPr>
            <p:nvPr/>
          </p:nvSpPr>
          <p:spPr bwMode="auto">
            <a:xfrm>
              <a:off x="266700" y="4651568"/>
              <a:ext cx="5430013" cy="843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4299" tIns="52149" rIns="104299" bIns="52149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buFontTx/>
                <a:buChar char="•"/>
                <a:defRPr/>
              </a:pPr>
              <a:r>
                <a:rPr lang="fr-FR">
                  <a:latin typeface="Chalkboard" charset="0"/>
                  <a:cs typeface="+mn-cs"/>
                </a:rPr>
                <a:t> </a:t>
              </a:r>
              <a:r>
                <a:rPr lang="fr-FR">
                  <a:solidFill>
                    <a:schemeClr val="accent2"/>
                  </a:solidFill>
                  <a:latin typeface="Chalkboard" charset="0"/>
                  <a:cs typeface="+mn-cs"/>
                </a:rPr>
                <a:t>u</a:t>
              </a:r>
              <a:r>
                <a:rPr lang="fr-FR">
                  <a:latin typeface="Chalkboard" charset="0"/>
                  <a:cs typeface="+mn-cs"/>
                </a:rPr>
                <a:t> = </a:t>
              </a:r>
              <a:r>
                <a:rPr lang="fr-FR">
                  <a:solidFill>
                    <a:schemeClr val="accent2"/>
                  </a:solidFill>
                  <a:latin typeface="Chalkboard" charset="0"/>
                  <a:cs typeface="+mn-cs"/>
                </a:rPr>
                <a:t>U</a:t>
              </a:r>
              <a:r>
                <a:rPr lang="fr-FR" baseline="-25000">
                  <a:solidFill>
                    <a:schemeClr val="accent2"/>
                  </a:solidFill>
                  <a:latin typeface="Chalkboard" charset="0"/>
                  <a:cs typeface="+mn-cs"/>
                </a:rPr>
                <a:t>0</a:t>
              </a:r>
              <a:r>
                <a:rPr lang="fr-FR">
                  <a:latin typeface="Chalkboard" charset="0"/>
                  <a:cs typeface="+mn-cs"/>
                </a:rPr>
                <a:t>	sur la plaque supérieure</a:t>
              </a:r>
            </a:p>
            <a:p>
              <a:pPr>
                <a:buFontTx/>
                <a:buChar char="•"/>
                <a:defRPr/>
              </a:pPr>
              <a:r>
                <a:rPr lang="fr-FR">
                  <a:latin typeface="Chalkboard" charset="0"/>
                  <a:cs typeface="+mn-cs"/>
                </a:rPr>
                <a:t> </a:t>
              </a:r>
              <a:r>
                <a:rPr lang="fr-FR">
                  <a:solidFill>
                    <a:schemeClr val="accent2"/>
                  </a:solidFill>
                  <a:latin typeface="Chalkboard" charset="0"/>
                  <a:cs typeface="+mn-cs"/>
                </a:rPr>
                <a:t>u</a:t>
              </a:r>
              <a:r>
                <a:rPr lang="fr-FR">
                  <a:latin typeface="Chalkboard" charset="0"/>
                  <a:cs typeface="+mn-cs"/>
                </a:rPr>
                <a:t> = 0	sur la plaque inférieure</a:t>
              </a:r>
            </a:p>
          </p:txBody>
        </p:sp>
        <p:sp>
          <p:nvSpPr>
            <p:cNvPr id="5191" name="Rectangle 71"/>
            <p:cNvSpPr>
              <a:spLocks noChangeArrowheads="1"/>
            </p:cNvSpPr>
            <p:nvPr/>
          </p:nvSpPr>
          <p:spPr bwMode="auto">
            <a:xfrm>
              <a:off x="602627" y="4186238"/>
              <a:ext cx="4307660" cy="43734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4299" tIns="52149" rIns="104299" bIns="52149">
              <a:spAutoFit/>
            </a:bodyPr>
            <a:lstStyle/>
            <a:p>
              <a:pPr defTabSz="1042988">
                <a:lnSpc>
                  <a:spcPct val="90000"/>
                </a:lnSpc>
                <a:defRPr/>
              </a:pPr>
              <a:r>
                <a:rPr lang="fr-FR" sz="2300">
                  <a:solidFill>
                    <a:srgbClr val="FFFFFF"/>
                  </a:solidFill>
                  <a:cs typeface="+mn-cs"/>
                </a:rPr>
                <a:t>Constatations expérimentales :</a:t>
              </a:r>
            </a:p>
          </p:txBody>
        </p:sp>
      </p:grp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1322388" y="6723063"/>
            <a:ext cx="8040687" cy="8286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2300">
                <a:solidFill>
                  <a:srgbClr val="FFFFFF"/>
                </a:solidFill>
                <a:latin typeface="Chalkboard" charset="0"/>
                <a:cs typeface="+mn-cs"/>
              </a:rPr>
              <a:t>Le coefficient de proportionnalité ne dépend que du fluide</a:t>
            </a:r>
            <a:r>
              <a:rPr lang="fr-FR" sz="2300">
                <a:solidFill>
                  <a:srgbClr val="FFFF00"/>
                </a:solidFill>
                <a:latin typeface="Chalkboard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fr-FR" sz="2300">
                <a:solidFill>
                  <a:schemeClr val="bg1"/>
                </a:solidFill>
                <a:latin typeface="Chalkboard" charset="0"/>
                <a:cs typeface="+mn-cs"/>
              </a:rPr>
              <a:t>=</a:t>
            </a:r>
            <a:r>
              <a:rPr lang="fr-FR" sz="2300">
                <a:solidFill>
                  <a:srgbClr val="FFFF00"/>
                </a:solidFill>
                <a:latin typeface="Chalkboard" charset="0"/>
                <a:cs typeface="+mn-cs"/>
              </a:rPr>
              <a:t> viscosité dynamique </a:t>
            </a:r>
            <a:r>
              <a:rPr lang="fr-FR" sz="2300">
                <a:solidFill>
                  <a:srgbClr val="FFFF00"/>
                </a:solidFill>
                <a:latin typeface="Chalkboard" charset="0"/>
                <a:cs typeface="+mn-cs"/>
                <a:sym typeface="Symbol" charset="0"/>
              </a:rPr>
              <a:t></a:t>
            </a:r>
            <a:endParaRPr lang="fr-FR" sz="2300">
              <a:solidFill>
                <a:srgbClr val="FFFF00"/>
              </a:solidFill>
              <a:latin typeface="Chalkboard" charset="0"/>
              <a:cs typeface="+mn-cs"/>
            </a:endParaRPr>
          </a:p>
        </p:txBody>
      </p:sp>
      <p:sp>
        <p:nvSpPr>
          <p:cNvPr id="5211" name="Rectangle 9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>
              <a:defRPr/>
            </a:pPr>
            <a:r>
              <a:rPr lang="fr-FR">
                <a:cs typeface="+mj-cs"/>
              </a:rPr>
              <a:t>Viscosité : expérience de Couette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368655" y="1549177"/>
            <a:ext cx="2281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Champ de vitesses</a:t>
            </a:r>
            <a:br>
              <a:rPr lang="fr-FR"/>
            </a:br>
            <a:r>
              <a:rPr lang="fr-FR"/>
              <a:t>horizontal</a:t>
            </a:r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303759" y="6085681"/>
            <a:ext cx="10081120" cy="43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0192" tIns="40097" rIns="80192" bIns="40097">
            <a:spAutoFit/>
          </a:bodyPr>
          <a:lstStyle/>
          <a:p>
            <a:pPr>
              <a:buFontTx/>
              <a:buChar char="•"/>
              <a:defRPr/>
            </a:pPr>
            <a:r>
              <a:rPr lang="fr-FR" sz="2300">
                <a:cs typeface="+mn-cs"/>
                <a:sym typeface="Symbol" charset="0"/>
              </a:rPr>
              <a:t>                                                         avec S surface mouillée</a:t>
            </a:r>
          </a:p>
        </p:txBody>
      </p:sp>
      <p:pic>
        <p:nvPicPr>
          <p:cNvPr id="12" name="Image 11" descr="Capture d’écran 2018-10-04 à 20.03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91" y="5904656"/>
            <a:ext cx="6143980" cy="82909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B8DA8AB-0B72-334D-ADE6-064E20166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426" y="2266800"/>
            <a:ext cx="2040401" cy="1436687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07B91DFE-505B-A549-A1D4-D82C58C80835}"/>
              </a:ext>
            </a:extLst>
          </p:cNvPr>
          <p:cNvGrpSpPr/>
          <p:nvPr/>
        </p:nvGrpSpPr>
        <p:grpSpPr>
          <a:xfrm>
            <a:off x="266700" y="5305649"/>
            <a:ext cx="9732752" cy="843980"/>
            <a:chOff x="266700" y="5305649"/>
            <a:chExt cx="9732752" cy="843980"/>
          </a:xfrm>
        </p:grpSpPr>
        <p:sp>
          <p:nvSpPr>
            <p:cNvPr id="5169" name="Rectangle 49"/>
            <p:cNvSpPr>
              <a:spLocks noChangeArrowheads="1"/>
            </p:cNvSpPr>
            <p:nvPr/>
          </p:nvSpPr>
          <p:spPr bwMode="auto">
            <a:xfrm>
              <a:off x="266700" y="5449906"/>
              <a:ext cx="7552531" cy="475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0" tIns="45725" rIns="91450" bIns="45725">
              <a:spAutoFit/>
            </a:bodyPr>
            <a:lstStyle/>
            <a:p>
              <a:pPr>
                <a:buFontTx/>
                <a:buChar char="•"/>
                <a:defRPr/>
              </a:pPr>
              <a:r>
                <a:rPr lang="fr-FR" sz="2400">
                  <a:cs typeface="+mn-cs"/>
                </a:rPr>
                <a:t> profil linéaire de </a:t>
              </a:r>
              <a:r>
                <a:rPr lang="fr-FR" sz="2400">
                  <a:solidFill>
                    <a:schemeClr val="accent2"/>
                  </a:solidFill>
                  <a:cs typeface="+mn-cs"/>
                </a:rPr>
                <a:t>u</a:t>
              </a:r>
              <a:r>
                <a:rPr lang="fr-FR" sz="2400" b="1">
                  <a:solidFill>
                    <a:schemeClr val="accent2"/>
                  </a:solidFill>
                  <a:cs typeface="+mn-cs"/>
                </a:rPr>
                <a:t> </a:t>
              </a:r>
              <a:r>
                <a:rPr lang="fr-FR" sz="2400">
                  <a:cs typeface="+mn-cs"/>
                </a:rPr>
                <a:t>au bout d</a:t>
              </a:r>
              <a:r>
                <a:rPr lang="ja-JP" altLang="fr-FR" sz="2400">
                  <a:latin typeface="Arial"/>
                  <a:cs typeface="+mn-cs"/>
                </a:rPr>
                <a:t>’</a:t>
              </a:r>
              <a:r>
                <a:rPr lang="fr-FR" sz="2400">
                  <a:cs typeface="+mn-cs"/>
                </a:rPr>
                <a:t>un temps assez grand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0EC2859-C66B-044D-86F9-06AFBD792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06722" y="5305649"/>
              <a:ext cx="1992730" cy="843980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75BD378-0751-9A43-9B76-E9ED01AF8F47}"/>
              </a:ext>
            </a:extLst>
          </p:cNvPr>
          <p:cNvGrpSpPr/>
          <p:nvPr/>
        </p:nvGrpSpPr>
        <p:grpSpPr>
          <a:xfrm>
            <a:off x="6165985" y="4676839"/>
            <a:ext cx="3635221" cy="2034606"/>
            <a:chOff x="6165985" y="4676839"/>
            <a:chExt cx="3635221" cy="2034606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6431CDF-C93F-6243-9330-E4C9326ACC9A}"/>
                </a:ext>
              </a:extLst>
            </p:cNvPr>
            <p:cNvSpPr/>
            <p:nvPr/>
          </p:nvSpPr>
          <p:spPr bwMode="auto">
            <a:xfrm>
              <a:off x="6165985" y="5925733"/>
              <a:ext cx="520015" cy="785712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50000"/>
              </a:schemeClr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Virage 60">
              <a:extLst>
                <a:ext uri="{FF2B5EF4-FFF2-40B4-BE49-F238E27FC236}">
                  <a16:creationId xmlns:a16="http://schemas.microsoft.com/office/drawing/2014/main" id="{79999854-68BA-4643-941E-8269EB3AA479}"/>
                </a:ext>
              </a:extLst>
            </p:cNvPr>
            <p:cNvSpPr/>
            <p:nvPr/>
          </p:nvSpPr>
          <p:spPr bwMode="auto">
            <a:xfrm rot="10800000" flipH="1" flipV="1">
              <a:off x="6356311" y="4676839"/>
              <a:ext cx="975904" cy="1245081"/>
            </a:xfrm>
            <a:prstGeom prst="bentArrow">
              <a:avLst>
                <a:gd name="adj1" fmla="val 17681"/>
                <a:gd name="adj2" fmla="val 27540"/>
                <a:gd name="adj3" fmla="val 45903"/>
                <a:gd name="adj4" fmla="val 42286"/>
              </a:avLst>
            </a:prstGeom>
            <a:solidFill>
              <a:schemeClr val="bg2">
                <a:lumMod val="40000"/>
                <a:lumOff val="60000"/>
                <a:alpha val="50000"/>
              </a:schemeClr>
            </a:solidFill>
            <a:ln w="9525">
              <a:solidFill>
                <a:srgbClr val="000000"/>
              </a:solidFill>
              <a:prstDash val="solid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41544" tIns="20773" rIns="41544" bIns="20773" rtlCol="0" anchor="ctr">
              <a:spAutoFit/>
            </a:bodyPr>
            <a:lstStyle/>
            <a:p>
              <a:pPr algn="l"/>
              <a:endParaRPr lang="fr-FR" sz="1600">
                <a:cs typeface="+mn-cs"/>
              </a:endParaRPr>
            </a:p>
          </p:txBody>
        </p:sp>
        <p:sp>
          <p:nvSpPr>
            <p:cNvPr id="62" name="Text Box 48">
              <a:extLst>
                <a:ext uri="{FF2B5EF4-FFF2-40B4-BE49-F238E27FC236}">
                  <a16:creationId xmlns:a16="http://schemas.microsoft.com/office/drawing/2014/main" id="{6CA5373D-A538-894A-A617-DECCE22CE1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2215" y="4759917"/>
              <a:ext cx="2468991" cy="362013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50000"/>
              </a:schemeClr>
            </a:solidFill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36000" rIns="72000" bIns="36000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 sz="2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tabLst>
                  <a:tab pos="723900" algn="l"/>
                  <a:tab pos="1447800" algn="l"/>
                  <a:tab pos="2171700" algn="l"/>
                </a:tabLst>
                <a:defRPr sz="2200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 marL="1143000" indent="-228600">
                <a:tabLst>
                  <a:tab pos="723900" algn="l"/>
                  <a:tab pos="1447800" algn="l"/>
                  <a:tab pos="2171700" algn="l"/>
                </a:tabLst>
                <a:defRPr sz="2200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 marL="1600200" indent="-228600">
                <a:tabLst>
                  <a:tab pos="723900" algn="l"/>
                  <a:tab pos="1447800" algn="l"/>
                  <a:tab pos="2171700" algn="l"/>
                </a:tabLst>
                <a:defRPr sz="2200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 marL="2057400" indent="-228600">
                <a:tabLst>
                  <a:tab pos="723900" algn="l"/>
                  <a:tab pos="1447800" algn="l"/>
                  <a:tab pos="2171700" algn="l"/>
                </a:tabLst>
                <a:defRPr sz="2200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 sz="2200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 sz="2200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 sz="2200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 sz="2200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 algn="ctr" eaLnBrk="1">
                <a:lnSpc>
                  <a:spcPct val="94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000"/>
                <a:t>Gradient de vitesses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159" grpId="0" animBg="1"/>
      <p:bldP spid="11" grpId="0"/>
      <p:bldP spid="51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827088" y="1873250"/>
            <a:ext cx="8533125" cy="161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fr-FR">
                <a:solidFill>
                  <a:srgbClr val="FF0000"/>
                </a:solidFill>
                <a:cs typeface="+mn-cs"/>
              </a:rPr>
              <a:t> </a:t>
            </a:r>
            <a:r>
              <a:rPr lang="fr-FR" sz="2700">
                <a:solidFill>
                  <a:srgbClr val="FF0000"/>
                </a:solidFill>
                <a:latin typeface="Symbol" charset="0"/>
                <a:cs typeface="+mn-cs"/>
              </a:rPr>
              <a:t>h</a:t>
            </a:r>
            <a:r>
              <a:rPr lang="fr-FR">
                <a:solidFill>
                  <a:srgbClr val="FF0000"/>
                </a:solidFill>
                <a:latin typeface="Times New Roman" charset="0"/>
                <a:cs typeface="+mn-cs"/>
              </a:rPr>
              <a:t> 	</a:t>
            </a:r>
            <a:r>
              <a:rPr lang="fr-FR">
                <a:solidFill>
                  <a:srgbClr val="FF0000"/>
                </a:solidFill>
                <a:latin typeface="Chalkboard" charset="0"/>
                <a:cs typeface="+mn-cs"/>
              </a:rPr>
              <a:t>homogène à kg.m</a:t>
            </a:r>
            <a:r>
              <a:rPr lang="fr-FR" baseline="30000">
                <a:solidFill>
                  <a:srgbClr val="FF0000"/>
                </a:solidFill>
                <a:latin typeface="Chalkboard" charset="0"/>
                <a:cs typeface="+mn-cs"/>
              </a:rPr>
              <a:t>-1</a:t>
            </a:r>
            <a:r>
              <a:rPr lang="fr-FR">
                <a:solidFill>
                  <a:srgbClr val="FF0000"/>
                </a:solidFill>
                <a:latin typeface="Chalkboard" charset="0"/>
                <a:cs typeface="+mn-cs"/>
              </a:rPr>
              <a:t>.s</a:t>
            </a:r>
            <a:r>
              <a:rPr lang="fr-FR" baseline="30000">
                <a:solidFill>
                  <a:srgbClr val="FF0000"/>
                </a:solidFill>
                <a:latin typeface="Chalkboard" charset="0"/>
                <a:cs typeface="+mn-cs"/>
              </a:rPr>
              <a:t>-1 </a:t>
            </a:r>
            <a:r>
              <a:rPr lang="fr-FR">
                <a:solidFill>
                  <a:srgbClr val="FF0000"/>
                </a:solidFill>
                <a:latin typeface="Chalkboard" charset="0"/>
                <a:cs typeface="+mn-cs"/>
              </a:rPr>
              <a:t>= Pa.s = Pl (Poiseuille)  Unité SI</a:t>
            </a:r>
          </a:p>
          <a:p>
            <a:pPr>
              <a:defRPr/>
            </a:pPr>
            <a:r>
              <a:rPr lang="fr-FR">
                <a:solidFill>
                  <a:srgbClr val="FF0000"/>
                </a:solidFill>
                <a:latin typeface="Chalkboard" charset="0"/>
                <a:cs typeface="+mn-cs"/>
              </a:rPr>
              <a:t>	on utilise le Poise (Po) et surtout le Centipoise (cPo)</a:t>
            </a:r>
          </a:p>
          <a:p>
            <a:pPr>
              <a:defRPr/>
            </a:pPr>
            <a:r>
              <a:rPr lang="fr-FR">
                <a:solidFill>
                  <a:srgbClr val="FF0000"/>
                </a:solidFill>
                <a:latin typeface="Chalkboard" charset="0"/>
                <a:cs typeface="+mn-cs"/>
              </a:rPr>
              <a:t>	Eau à 20°C :		10</a:t>
            </a:r>
            <a:r>
              <a:rPr lang="fr-FR" baseline="30000">
                <a:solidFill>
                  <a:srgbClr val="FF0000"/>
                </a:solidFill>
                <a:latin typeface="Chalkboard" charset="0"/>
                <a:cs typeface="+mn-cs"/>
              </a:rPr>
              <a:t>-3 </a:t>
            </a:r>
            <a:r>
              <a:rPr lang="fr-FR">
                <a:solidFill>
                  <a:srgbClr val="FF0000"/>
                </a:solidFill>
                <a:latin typeface="Chalkboard" charset="0"/>
                <a:cs typeface="+mn-cs"/>
              </a:rPr>
              <a:t>Pa.s = 1 cPo</a:t>
            </a:r>
          </a:p>
          <a:p>
            <a:pPr>
              <a:defRPr/>
            </a:pPr>
            <a:r>
              <a:rPr lang="fr-FR">
                <a:solidFill>
                  <a:srgbClr val="FF0000"/>
                </a:solidFill>
                <a:latin typeface="Chalkboard" charset="0"/>
                <a:cs typeface="+mn-cs"/>
              </a:rPr>
              <a:t>	Air à 20°C  :		1.85 10</a:t>
            </a:r>
            <a:r>
              <a:rPr lang="fr-FR" baseline="30000">
                <a:solidFill>
                  <a:srgbClr val="FF0000"/>
                </a:solidFill>
                <a:latin typeface="Chalkboard" charset="0"/>
                <a:cs typeface="+mn-cs"/>
              </a:rPr>
              <a:t>-5</a:t>
            </a:r>
            <a:r>
              <a:rPr lang="fr-FR">
                <a:solidFill>
                  <a:srgbClr val="FF0000"/>
                </a:solidFill>
                <a:latin typeface="Chalkboard" charset="0"/>
                <a:cs typeface="+mn-cs"/>
              </a:rPr>
              <a:t> Pa.s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27088" y="3798888"/>
            <a:ext cx="8880475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fr-FR">
                <a:solidFill>
                  <a:schemeClr val="accent2"/>
                </a:solidFill>
                <a:cs typeface="+mn-cs"/>
              </a:rPr>
              <a:t> </a:t>
            </a:r>
            <a:r>
              <a:rPr lang="fr-FR" sz="2700">
                <a:solidFill>
                  <a:schemeClr val="accent2"/>
                </a:solidFill>
                <a:latin typeface="Symbol" charset="0"/>
                <a:cs typeface="+mn-cs"/>
              </a:rPr>
              <a:t>h </a:t>
            </a:r>
            <a:r>
              <a:rPr lang="fr-FR">
                <a:solidFill>
                  <a:schemeClr val="accent2"/>
                </a:solidFill>
                <a:latin typeface="Symbol" charset="0"/>
                <a:cs typeface="+mn-cs"/>
              </a:rPr>
              <a:t>	</a:t>
            </a:r>
            <a:r>
              <a:rPr lang="fr-FR">
                <a:solidFill>
                  <a:schemeClr val="accent2"/>
                </a:solidFill>
                <a:latin typeface="Chalkboard" charset="0"/>
                <a:cs typeface="+mn-cs"/>
              </a:rPr>
              <a:t>augmente avec T pour un gaz</a:t>
            </a:r>
          </a:p>
          <a:p>
            <a:pPr>
              <a:defRPr/>
            </a:pPr>
            <a:r>
              <a:rPr lang="fr-FR">
                <a:solidFill>
                  <a:schemeClr val="accent2"/>
                </a:solidFill>
                <a:latin typeface="Chalkboard" charset="0"/>
                <a:cs typeface="+mn-cs"/>
              </a:rPr>
              <a:t>	indépendant de p pour un gaz</a:t>
            </a:r>
          </a:p>
          <a:p>
            <a:pPr>
              <a:defRPr/>
            </a:pPr>
            <a:r>
              <a:rPr lang="fr-FR">
                <a:solidFill>
                  <a:schemeClr val="accent2"/>
                </a:solidFill>
                <a:latin typeface="Chalkboard" charset="0"/>
                <a:cs typeface="+mn-cs"/>
              </a:rPr>
              <a:t>	diminue avec T pour un liquide (cf. huile dans une poêle)</a:t>
            </a:r>
          </a:p>
          <a:p>
            <a:pPr>
              <a:defRPr/>
            </a:pPr>
            <a:r>
              <a:rPr lang="fr-FR">
                <a:solidFill>
                  <a:schemeClr val="accent2"/>
                </a:solidFill>
                <a:latin typeface="Chalkboard" charset="0"/>
                <a:cs typeface="+mn-cs"/>
              </a:rPr>
              <a:t>	augmente avec p pour un  liquide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>
              <a:defRPr/>
            </a:pPr>
            <a:r>
              <a:rPr lang="fr-FR">
                <a:cs typeface="+mj-cs"/>
              </a:rPr>
              <a:t>Viscosité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  <p:bldP spid="717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1" name="Rectangle 79"/>
          <p:cNvSpPr>
            <a:spLocks noChangeArrowheads="1"/>
          </p:cNvSpPr>
          <p:nvPr/>
        </p:nvSpPr>
        <p:spPr bwMode="auto">
          <a:xfrm>
            <a:off x="1773238" y="1143000"/>
            <a:ext cx="7148512" cy="6858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709863" y="1260475"/>
            <a:ext cx="5824191" cy="46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>
                <a:latin typeface="Chalkboard" charset="0"/>
                <a:cs typeface="+mn-cs"/>
              </a:rPr>
              <a:t>(Rappel MMC) : Contrainte</a:t>
            </a:r>
            <a:r>
              <a:rPr lang="fr-FR">
                <a:latin typeface="Times New Roman" charset="0"/>
                <a:cs typeface="+mn-cs"/>
              </a:rPr>
              <a:t>   </a:t>
            </a:r>
            <a:r>
              <a:rPr lang="fr-FR" b="1">
                <a:latin typeface="Symbol" charset="0"/>
                <a:cs typeface="+mn-cs"/>
              </a:rPr>
              <a:t>s  </a:t>
            </a:r>
            <a:r>
              <a:rPr lang="fr-FR">
                <a:cs typeface="+mn-cs"/>
              </a:rPr>
              <a:t>= </a:t>
            </a:r>
            <a:r>
              <a:rPr lang="fr-FR" b="1">
                <a:cs typeface="+mn-cs"/>
              </a:rPr>
              <a:t> </a:t>
            </a:r>
            <a:r>
              <a:rPr lang="fr-FR">
                <a:latin typeface="Chalkboard" charset="0"/>
                <a:cs typeface="+mn-cs"/>
              </a:rPr>
              <a:t>d</a:t>
            </a:r>
            <a:r>
              <a:rPr lang="fr-FR" b="1">
                <a:latin typeface="Chalkboard" charset="0"/>
                <a:cs typeface="+mn-cs"/>
              </a:rPr>
              <a:t>F </a:t>
            </a:r>
            <a:r>
              <a:rPr lang="fr-FR">
                <a:latin typeface="Chalkboard" charset="0"/>
                <a:cs typeface="+mn-cs"/>
              </a:rPr>
              <a:t>/ dS</a:t>
            </a:r>
          </a:p>
        </p:txBody>
      </p:sp>
      <p:grpSp>
        <p:nvGrpSpPr>
          <p:cNvPr id="9" name="Grouper 8"/>
          <p:cNvGrpSpPr/>
          <p:nvPr/>
        </p:nvGrpSpPr>
        <p:grpSpPr>
          <a:xfrm>
            <a:off x="4740614" y="3014669"/>
            <a:ext cx="1004558" cy="457201"/>
            <a:chOff x="4740614" y="3014669"/>
            <a:chExt cx="1004558" cy="457201"/>
          </a:xfrm>
        </p:grpSpPr>
        <p:sp>
          <p:nvSpPr>
            <p:cNvPr id="8201" name="Line 9"/>
            <p:cNvSpPr>
              <a:spLocks noChangeShapeType="1"/>
            </p:cNvSpPr>
            <p:nvPr/>
          </p:nvSpPr>
          <p:spPr bwMode="auto">
            <a:xfrm>
              <a:off x="4740614" y="3111506"/>
              <a:ext cx="709380" cy="106363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95" tIns="45750" rIns="91495" bIns="45750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8202" name="Text Box 10"/>
            <p:cNvSpPr txBox="1">
              <a:spLocks noChangeArrowheads="1"/>
            </p:cNvSpPr>
            <p:nvPr/>
          </p:nvSpPr>
          <p:spPr bwMode="auto">
            <a:xfrm>
              <a:off x="5391276" y="3014669"/>
              <a:ext cx="353896" cy="457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95" tIns="45750" rIns="91495" bIns="457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b="1">
                  <a:solidFill>
                    <a:srgbClr val="FF00FF"/>
                  </a:solidFill>
                  <a:latin typeface="Times New Roman" charset="0"/>
                  <a:cs typeface="+mn-cs"/>
                </a:rPr>
                <a:t>n</a:t>
              </a:r>
              <a:endParaRPr lang="fr-FR">
                <a:solidFill>
                  <a:srgbClr val="FF00FF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931865" y="1849442"/>
            <a:ext cx="4241994" cy="1936753"/>
            <a:chOff x="931865" y="1849442"/>
            <a:chExt cx="4241994" cy="1936753"/>
          </a:xfrm>
        </p:grpSpPr>
        <p:sp>
          <p:nvSpPr>
            <p:cNvPr id="7233" name="Freeform 5"/>
            <p:cNvSpPr>
              <a:spLocks noChangeArrowheads="1"/>
            </p:cNvSpPr>
            <p:nvPr/>
          </p:nvSpPr>
          <p:spPr bwMode="auto">
            <a:xfrm>
              <a:off x="1980858" y="2044705"/>
              <a:ext cx="2785148" cy="1741490"/>
            </a:xfrm>
            <a:custGeom>
              <a:avLst/>
              <a:gdLst>
                <a:gd name="T0" fmla="*/ 230 w 5250"/>
                <a:gd name="T1" fmla="*/ 4 h 3040"/>
                <a:gd name="T2" fmla="*/ 147 w 5250"/>
                <a:gd name="T3" fmla="*/ 25 h 3040"/>
                <a:gd name="T4" fmla="*/ 65 w 5250"/>
                <a:gd name="T5" fmla="*/ 90 h 3040"/>
                <a:gd name="T6" fmla="*/ 12 w 5250"/>
                <a:gd name="T7" fmla="*/ 182 h 3040"/>
                <a:gd name="T8" fmla="*/ 1 w 5250"/>
                <a:gd name="T9" fmla="*/ 275 h 3040"/>
                <a:gd name="T10" fmla="*/ 42 w 5250"/>
                <a:gd name="T11" fmla="*/ 355 h 3040"/>
                <a:gd name="T12" fmla="*/ 125 w 5250"/>
                <a:gd name="T13" fmla="*/ 385 h 3040"/>
                <a:gd name="T14" fmla="*/ 208 w 5250"/>
                <a:gd name="T15" fmla="*/ 394 h 3040"/>
                <a:gd name="T16" fmla="*/ 290 w 5250"/>
                <a:gd name="T17" fmla="*/ 394 h 3040"/>
                <a:gd name="T18" fmla="*/ 376 w 5250"/>
                <a:gd name="T19" fmla="*/ 388 h 3040"/>
                <a:gd name="T20" fmla="*/ 458 w 5250"/>
                <a:gd name="T21" fmla="*/ 373 h 3040"/>
                <a:gd name="T22" fmla="*/ 541 w 5250"/>
                <a:gd name="T23" fmla="*/ 345 h 3040"/>
                <a:gd name="T24" fmla="*/ 582 w 5250"/>
                <a:gd name="T25" fmla="*/ 253 h 3040"/>
                <a:gd name="T26" fmla="*/ 571 w 5250"/>
                <a:gd name="T27" fmla="*/ 161 h 3040"/>
                <a:gd name="T28" fmla="*/ 499 w 5250"/>
                <a:gd name="T29" fmla="*/ 81 h 3040"/>
                <a:gd name="T30" fmla="*/ 417 w 5250"/>
                <a:gd name="T31" fmla="*/ 16 h 3040"/>
                <a:gd name="T32" fmla="*/ 334 w 5250"/>
                <a:gd name="T33" fmla="*/ 7 h 3040"/>
                <a:gd name="T34" fmla="*/ 252 w 5250"/>
                <a:gd name="T35" fmla="*/ 4 h 3040"/>
                <a:gd name="T36" fmla="*/ 238 w 5250"/>
                <a:gd name="T37" fmla="*/ 4 h 3040"/>
                <a:gd name="T38" fmla="*/ 230 w 5250"/>
                <a:gd name="T39" fmla="*/ 4 h 304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250" h="3040">
                  <a:moveTo>
                    <a:pt x="2055" y="28"/>
                  </a:moveTo>
                  <a:cubicBezTo>
                    <a:pt x="1809" y="83"/>
                    <a:pt x="1552" y="104"/>
                    <a:pt x="1316" y="194"/>
                  </a:cubicBezTo>
                  <a:cubicBezTo>
                    <a:pt x="1034" y="301"/>
                    <a:pt x="803" y="499"/>
                    <a:pt x="578" y="690"/>
                  </a:cubicBezTo>
                  <a:cubicBezTo>
                    <a:pt x="356" y="878"/>
                    <a:pt x="152" y="1114"/>
                    <a:pt x="109" y="1399"/>
                  </a:cubicBezTo>
                  <a:cubicBezTo>
                    <a:pt x="73" y="1634"/>
                    <a:pt x="22" y="1862"/>
                    <a:pt x="11" y="2109"/>
                  </a:cubicBezTo>
                  <a:cubicBezTo>
                    <a:pt x="0" y="2367"/>
                    <a:pt x="114" y="2619"/>
                    <a:pt x="380" y="2723"/>
                  </a:cubicBezTo>
                  <a:cubicBezTo>
                    <a:pt x="624" y="2819"/>
                    <a:pt x="866" y="2907"/>
                    <a:pt x="1119" y="2959"/>
                  </a:cubicBezTo>
                  <a:cubicBezTo>
                    <a:pt x="1362" y="3009"/>
                    <a:pt x="1609" y="3036"/>
                    <a:pt x="1858" y="3030"/>
                  </a:cubicBezTo>
                  <a:cubicBezTo>
                    <a:pt x="2107" y="3024"/>
                    <a:pt x="2351" y="3022"/>
                    <a:pt x="2597" y="3030"/>
                  </a:cubicBezTo>
                  <a:cubicBezTo>
                    <a:pt x="2853" y="3039"/>
                    <a:pt x="3106" y="2994"/>
                    <a:pt x="3361" y="2983"/>
                  </a:cubicBezTo>
                  <a:cubicBezTo>
                    <a:pt x="3611" y="2971"/>
                    <a:pt x="3856" y="2917"/>
                    <a:pt x="4099" y="2865"/>
                  </a:cubicBezTo>
                  <a:cubicBezTo>
                    <a:pt x="4349" y="2811"/>
                    <a:pt x="4625" y="2816"/>
                    <a:pt x="4838" y="2651"/>
                  </a:cubicBezTo>
                  <a:cubicBezTo>
                    <a:pt x="5066" y="2475"/>
                    <a:pt x="5162" y="2203"/>
                    <a:pt x="5207" y="1943"/>
                  </a:cubicBezTo>
                  <a:cubicBezTo>
                    <a:pt x="5249" y="1708"/>
                    <a:pt x="5193" y="1463"/>
                    <a:pt x="5109" y="1234"/>
                  </a:cubicBezTo>
                  <a:cubicBezTo>
                    <a:pt x="4998" y="934"/>
                    <a:pt x="4706" y="796"/>
                    <a:pt x="4468" y="620"/>
                  </a:cubicBezTo>
                  <a:cubicBezTo>
                    <a:pt x="4230" y="444"/>
                    <a:pt x="4002" y="255"/>
                    <a:pt x="3730" y="123"/>
                  </a:cubicBezTo>
                  <a:cubicBezTo>
                    <a:pt x="3492" y="8"/>
                    <a:pt x="3238" y="49"/>
                    <a:pt x="2991" y="52"/>
                  </a:cubicBezTo>
                  <a:cubicBezTo>
                    <a:pt x="2744" y="55"/>
                    <a:pt x="2500" y="0"/>
                    <a:pt x="2252" y="28"/>
                  </a:cubicBezTo>
                  <a:lnTo>
                    <a:pt x="2129" y="28"/>
                  </a:lnTo>
                  <a:lnTo>
                    <a:pt x="2055" y="28"/>
                  </a:lnTo>
                </a:path>
              </a:pathLst>
            </a:custGeom>
            <a:solidFill>
              <a:srgbClr val="EAFD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1495" tIns="45750" rIns="91495" bIns="45750">
              <a:spAutoFit/>
            </a:bodyPr>
            <a:lstStyle/>
            <a:p>
              <a:endParaRPr lang="fr-FR"/>
            </a:p>
          </p:txBody>
        </p:sp>
        <p:sp>
          <p:nvSpPr>
            <p:cNvPr id="8198" name="Text Box 6"/>
            <p:cNvSpPr txBox="1">
              <a:spLocks noChangeArrowheads="1"/>
            </p:cNvSpPr>
            <p:nvPr/>
          </p:nvSpPr>
          <p:spPr bwMode="auto">
            <a:xfrm>
              <a:off x="2429973" y="2973394"/>
              <a:ext cx="404680" cy="457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95" tIns="45750" rIns="91495" bIns="457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latin typeface="Times New Roman" charset="0"/>
                  <a:cs typeface="+mn-cs"/>
                </a:rPr>
                <a:t>V</a:t>
              </a:r>
            </a:p>
          </p:txBody>
        </p:sp>
        <p:sp>
          <p:nvSpPr>
            <p:cNvPr id="8199" name="Text Box 7"/>
            <p:cNvSpPr txBox="1">
              <a:spLocks noChangeArrowheads="1"/>
            </p:cNvSpPr>
            <p:nvPr/>
          </p:nvSpPr>
          <p:spPr bwMode="auto">
            <a:xfrm>
              <a:off x="2131621" y="1849442"/>
              <a:ext cx="353896" cy="457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95" tIns="45750" rIns="91495" bIns="457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latin typeface="Times New Roman" charset="0"/>
                  <a:cs typeface="+mn-cs"/>
                </a:rPr>
                <a:t>S</a:t>
              </a:r>
            </a:p>
          </p:txBody>
        </p:sp>
        <p:sp>
          <p:nvSpPr>
            <p:cNvPr id="8200" name="Text Box 8"/>
            <p:cNvSpPr txBox="1">
              <a:spLocks noChangeArrowheads="1"/>
            </p:cNvSpPr>
            <p:nvPr/>
          </p:nvSpPr>
          <p:spPr bwMode="auto">
            <a:xfrm>
              <a:off x="4667613" y="3149607"/>
              <a:ext cx="506246" cy="457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95" tIns="45750" rIns="91495" bIns="457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solidFill>
                    <a:srgbClr val="FF00FF"/>
                  </a:solidFill>
                  <a:latin typeface="Times New Roman" charset="0"/>
                  <a:cs typeface="+mn-cs"/>
                </a:rPr>
                <a:t>dS</a:t>
              </a:r>
            </a:p>
          </p:txBody>
        </p:sp>
        <p:sp>
          <p:nvSpPr>
            <p:cNvPr id="8203" name="Line 11"/>
            <p:cNvSpPr>
              <a:spLocks noChangeShapeType="1"/>
            </p:cNvSpPr>
            <p:nvPr/>
          </p:nvSpPr>
          <p:spPr bwMode="auto">
            <a:xfrm flipH="1">
              <a:off x="4721571" y="2949581"/>
              <a:ext cx="44435" cy="33020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95" tIns="45750" rIns="91495" bIns="45750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8204" name="Line 12"/>
            <p:cNvSpPr>
              <a:spLocks noChangeShapeType="1"/>
            </p:cNvSpPr>
            <p:nvPr/>
          </p:nvSpPr>
          <p:spPr bwMode="auto">
            <a:xfrm flipH="1" flipV="1">
              <a:off x="1295283" y="2830519"/>
              <a:ext cx="699858" cy="119063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95" tIns="45750" rIns="91495" bIns="45750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8205" name="Text Box 13"/>
            <p:cNvSpPr txBox="1">
              <a:spLocks noChangeArrowheads="1"/>
            </p:cNvSpPr>
            <p:nvPr/>
          </p:nvSpPr>
          <p:spPr bwMode="auto">
            <a:xfrm>
              <a:off x="931865" y="2573343"/>
              <a:ext cx="353896" cy="457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95" tIns="45750" rIns="91495" bIns="457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b="1">
                  <a:solidFill>
                    <a:srgbClr val="FF00FF"/>
                  </a:solidFill>
                  <a:latin typeface="Times New Roman" charset="0"/>
                  <a:cs typeface="+mn-cs"/>
                </a:rPr>
                <a:t>n</a:t>
              </a:r>
              <a:endParaRPr lang="fr-FR">
                <a:solidFill>
                  <a:srgbClr val="FF00FF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8206" name="Line 14"/>
            <p:cNvSpPr>
              <a:spLocks noChangeShapeType="1"/>
            </p:cNvSpPr>
            <p:nvPr/>
          </p:nvSpPr>
          <p:spPr bwMode="auto">
            <a:xfrm flipH="1">
              <a:off x="1991967" y="2825756"/>
              <a:ext cx="38087" cy="2794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95" tIns="45750" rIns="91495" bIns="45750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8207" name="Text Box 15"/>
            <p:cNvSpPr txBox="1">
              <a:spLocks noChangeArrowheads="1"/>
            </p:cNvSpPr>
            <p:nvPr/>
          </p:nvSpPr>
          <p:spPr bwMode="auto">
            <a:xfrm>
              <a:off x="2074490" y="2692406"/>
              <a:ext cx="506246" cy="457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95" tIns="45750" rIns="91495" bIns="457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solidFill>
                    <a:srgbClr val="FF00FF"/>
                  </a:solidFill>
                  <a:latin typeface="Times New Roman" charset="0"/>
                  <a:cs typeface="+mn-cs"/>
                </a:rPr>
                <a:t>dS</a:t>
              </a:r>
            </a:p>
          </p:txBody>
        </p:sp>
      </p:grp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177800" y="4789488"/>
            <a:ext cx="7094591" cy="5232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  <a:latin typeface="Chalkboard" charset="0"/>
                <a:cs typeface="+mn-cs"/>
              </a:rPr>
              <a:t>Question : peut-on exprimer</a:t>
            </a:r>
            <a:r>
              <a:rPr lang="fr-FR">
                <a:latin typeface="Times New Roman" charset="0"/>
                <a:cs typeface="+mn-cs"/>
              </a:rPr>
              <a:t> </a:t>
            </a:r>
            <a:r>
              <a:rPr lang="fr-FR" sz="2800" b="1">
                <a:solidFill>
                  <a:srgbClr val="C9ED99"/>
                </a:solidFill>
                <a:latin typeface="Symbol" charset="0"/>
                <a:cs typeface="+mn-cs"/>
              </a:rPr>
              <a:t>s</a:t>
            </a:r>
            <a:r>
              <a:rPr lang="fr-FR" sz="2800" b="1" baseline="-25000">
                <a:solidFill>
                  <a:srgbClr val="C9ED99"/>
                </a:solidFill>
                <a:cs typeface="+mn-cs"/>
              </a:rPr>
              <a:t>v</a:t>
            </a:r>
            <a:r>
              <a:rPr lang="fr-FR" sz="2800" b="1">
                <a:solidFill>
                  <a:srgbClr val="15B003"/>
                </a:solidFill>
                <a:cs typeface="+mn-cs"/>
              </a:rPr>
              <a:t> </a:t>
            </a:r>
            <a:r>
              <a:rPr lang="fr-FR">
                <a:solidFill>
                  <a:srgbClr val="FFFFFF"/>
                </a:solidFill>
                <a:latin typeface="Chalkboard" charset="0"/>
                <a:cs typeface="+mn-cs"/>
              </a:rPr>
              <a:t>en fonction de</a:t>
            </a:r>
            <a:r>
              <a:rPr lang="fr-FR">
                <a:cs typeface="+mn-cs"/>
              </a:rPr>
              <a:t> </a:t>
            </a:r>
            <a:r>
              <a:rPr lang="fr-FR" sz="2800" b="1">
                <a:solidFill>
                  <a:srgbClr val="FFBCFF"/>
                </a:solidFill>
                <a:latin typeface="Times New Roman" charset="0"/>
                <a:cs typeface="+mn-cs"/>
              </a:rPr>
              <a:t>n </a:t>
            </a:r>
            <a:r>
              <a:rPr lang="fr-FR" b="1">
                <a:solidFill>
                  <a:srgbClr val="FFFFFF"/>
                </a:solidFill>
                <a:latin typeface="Times New Roman" charset="0"/>
                <a:cs typeface="+mn-cs"/>
              </a:rPr>
              <a:t>?</a:t>
            </a:r>
            <a:endParaRPr lang="fr-FR">
              <a:latin typeface="Times New Roman" charset="0"/>
              <a:cs typeface="+mn-cs"/>
            </a:endParaRPr>
          </a:p>
        </p:txBody>
      </p:sp>
      <p:sp>
        <p:nvSpPr>
          <p:cNvPr id="8209" name="Rectangle 17"/>
          <p:cNvSpPr>
            <a:spLocks noChangeArrowheads="1"/>
          </p:cNvSpPr>
          <p:nvPr/>
        </p:nvSpPr>
        <p:spPr bwMode="auto">
          <a:xfrm>
            <a:off x="623888" y="3781425"/>
            <a:ext cx="534352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/>
          <a:p>
            <a:pPr>
              <a:defRPr/>
            </a:pPr>
            <a:r>
              <a:rPr lang="fr-FR" sz="2400">
                <a:cs typeface="+mn-cs"/>
              </a:rPr>
              <a:t>Contrainte de pression</a:t>
            </a:r>
            <a:r>
              <a:rPr lang="fr-FR" sz="2400">
                <a:latin typeface="Times" charset="0"/>
                <a:cs typeface="+mn-cs"/>
              </a:rPr>
              <a:t> </a:t>
            </a:r>
            <a:r>
              <a:rPr lang="fr-FR" sz="2400" b="1">
                <a:solidFill>
                  <a:srgbClr val="FF0000"/>
                </a:solidFill>
                <a:latin typeface="Symbol" charset="0"/>
                <a:cs typeface="+mn-cs"/>
              </a:rPr>
              <a:t>s</a:t>
            </a:r>
            <a:r>
              <a:rPr lang="fr-FR" sz="2400" b="1" baseline="-25000">
                <a:solidFill>
                  <a:srgbClr val="FF0000"/>
                </a:solidFill>
                <a:latin typeface="Times" charset="0"/>
                <a:cs typeface="+mn-cs"/>
              </a:rPr>
              <a:t>p</a:t>
            </a:r>
            <a:r>
              <a:rPr lang="fr-FR" sz="2400">
                <a:solidFill>
                  <a:srgbClr val="FF0000"/>
                </a:solidFill>
                <a:latin typeface="Times New Roman" charset="0"/>
                <a:cs typeface="+mn-cs"/>
              </a:rPr>
              <a:t> = </a:t>
            </a:r>
            <a:r>
              <a:rPr lang="fr-FR" sz="2400">
                <a:solidFill>
                  <a:srgbClr val="FF0000"/>
                </a:solidFill>
                <a:latin typeface="Symbol" pitchFamily="2" charset="2"/>
                <a:cs typeface="+mn-cs"/>
              </a:rPr>
              <a:t>-</a:t>
            </a:r>
            <a:r>
              <a:rPr lang="fr-FR" sz="2400">
                <a:solidFill>
                  <a:srgbClr val="FF0000"/>
                </a:solidFill>
                <a:latin typeface="Times New Roman" charset="0"/>
                <a:cs typeface="+mn-cs"/>
              </a:rPr>
              <a:t>p</a:t>
            </a:r>
            <a:r>
              <a:rPr lang="fr-FR" sz="2400" b="1">
                <a:solidFill>
                  <a:srgbClr val="FF00FF"/>
                </a:solidFill>
                <a:latin typeface="Times New Roman" charset="0"/>
                <a:cs typeface="+mn-cs"/>
              </a:rPr>
              <a:t>n</a:t>
            </a:r>
          </a:p>
          <a:p>
            <a:pPr>
              <a:defRPr/>
            </a:pPr>
            <a:r>
              <a:rPr lang="fr-FR" sz="2400">
                <a:cs typeface="+mn-cs"/>
              </a:rPr>
              <a:t>Exprimée facilement en fonction de</a:t>
            </a:r>
            <a:r>
              <a:rPr lang="fr-FR" sz="2400">
                <a:latin typeface="Times New Roman" charset="0"/>
                <a:cs typeface="+mn-cs"/>
              </a:rPr>
              <a:t> </a:t>
            </a:r>
            <a:r>
              <a:rPr lang="fr-FR" sz="2400" b="1">
                <a:solidFill>
                  <a:srgbClr val="FF00FF"/>
                </a:solidFill>
                <a:latin typeface="Times New Roman" charset="0"/>
                <a:cs typeface="+mn-cs"/>
              </a:rPr>
              <a:t>n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7437438" y="3914775"/>
            <a:ext cx="2605087" cy="2592388"/>
            <a:chOff x="7437438" y="3914775"/>
            <a:chExt cx="2605087" cy="2592388"/>
          </a:xfrm>
        </p:grpSpPr>
        <p:grpSp>
          <p:nvGrpSpPr>
            <p:cNvPr id="7225" name="Group 19"/>
            <p:cNvGrpSpPr>
              <a:grpSpLocks/>
            </p:cNvGrpSpPr>
            <p:nvPr/>
          </p:nvGrpSpPr>
          <p:grpSpPr bwMode="auto">
            <a:xfrm>
              <a:off x="7437438" y="3914775"/>
              <a:ext cx="2605087" cy="2592388"/>
              <a:chOff x="4848" y="2832"/>
              <a:chExt cx="1642" cy="1632"/>
            </a:xfrm>
          </p:grpSpPr>
          <p:sp>
            <p:nvSpPr>
              <p:cNvPr id="8212" name="Rectangle 20"/>
              <p:cNvSpPr>
                <a:spLocks noChangeArrowheads="1"/>
              </p:cNvSpPr>
              <p:nvPr/>
            </p:nvSpPr>
            <p:spPr bwMode="auto">
              <a:xfrm>
                <a:off x="4848" y="3648"/>
                <a:ext cx="528" cy="432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>
                  <a:rot lat="0" lon="900000" rev="0"/>
                </a:camera>
                <a:lightRig rig="legacyFlat3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68" tIns="45734" rIns="91468" bIns="45734">
                <a:spAutoFit/>
                <a:flatTx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8213" name="Line 21"/>
              <p:cNvSpPr>
                <a:spLocks noChangeShapeType="1"/>
              </p:cNvSpPr>
              <p:nvPr/>
            </p:nvSpPr>
            <p:spPr bwMode="auto">
              <a:xfrm flipV="1">
                <a:off x="5688" y="3004"/>
                <a:ext cx="12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68" tIns="45734" rIns="91468" bIns="4573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8214" name="Line 22"/>
              <p:cNvSpPr>
                <a:spLocks noChangeShapeType="1"/>
              </p:cNvSpPr>
              <p:nvPr/>
            </p:nvSpPr>
            <p:spPr bwMode="auto">
              <a:xfrm flipH="1">
                <a:off x="5068" y="3908"/>
                <a:ext cx="622" cy="3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med" len="lg"/>
                <a:tailEnd type="stealth" w="med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68" tIns="45734" rIns="91468" bIns="4573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8215" name="Text Box 23"/>
              <p:cNvSpPr txBox="1">
                <a:spLocks noChangeArrowheads="1"/>
              </p:cNvSpPr>
              <p:nvPr/>
            </p:nvSpPr>
            <p:spPr bwMode="auto">
              <a:xfrm>
                <a:off x="6278" y="3866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68" tIns="45734" rIns="91468" bIns="45734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>
                    <a:latin typeface="Times New Roman" charset="0"/>
                    <a:cs typeface="+mn-cs"/>
                  </a:rPr>
                  <a:t>x</a:t>
                </a:r>
              </a:p>
            </p:txBody>
          </p:sp>
          <p:sp>
            <p:nvSpPr>
              <p:cNvPr id="8216" name="Text Box 24"/>
              <p:cNvSpPr txBox="1">
                <a:spLocks noChangeArrowheads="1"/>
              </p:cNvSpPr>
              <p:nvPr/>
            </p:nvSpPr>
            <p:spPr bwMode="auto">
              <a:xfrm>
                <a:off x="5760" y="2832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68" tIns="45734" rIns="91468" bIns="45734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>
                    <a:latin typeface="Times New Roman" charset="0"/>
                    <a:cs typeface="+mn-cs"/>
                  </a:rPr>
                  <a:t>y</a:t>
                </a:r>
              </a:p>
            </p:txBody>
          </p:sp>
          <p:sp>
            <p:nvSpPr>
              <p:cNvPr id="8217" name="Text Box 25"/>
              <p:cNvSpPr txBox="1">
                <a:spLocks noChangeArrowheads="1"/>
              </p:cNvSpPr>
              <p:nvPr/>
            </p:nvSpPr>
            <p:spPr bwMode="auto">
              <a:xfrm>
                <a:off x="4924" y="4176"/>
                <a:ext cx="20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68" tIns="45734" rIns="91468" bIns="45734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>
                    <a:latin typeface="Times New Roman" charset="0"/>
                    <a:cs typeface="+mn-cs"/>
                  </a:rPr>
                  <a:t>z</a:t>
                </a:r>
              </a:p>
            </p:txBody>
          </p:sp>
        </p:grpSp>
        <p:sp>
          <p:nvSpPr>
            <p:cNvPr id="8218" name="Line 26"/>
            <p:cNvSpPr>
              <a:spLocks noChangeShapeType="1"/>
            </p:cNvSpPr>
            <p:nvPr/>
          </p:nvSpPr>
          <p:spPr bwMode="auto">
            <a:xfrm>
              <a:off x="8776472" y="5623972"/>
              <a:ext cx="996343" cy="1143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68" tIns="45734" rIns="91468" bIns="457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8" name="Grouper 7"/>
          <p:cNvGrpSpPr/>
          <p:nvPr/>
        </p:nvGrpSpPr>
        <p:grpSpPr>
          <a:xfrm>
            <a:off x="8578850" y="5057775"/>
            <a:ext cx="725488" cy="457200"/>
            <a:chOff x="8578850" y="5057775"/>
            <a:chExt cx="725488" cy="457200"/>
          </a:xfrm>
        </p:grpSpPr>
        <p:sp>
          <p:nvSpPr>
            <p:cNvPr id="8220" name="Text Box 28"/>
            <p:cNvSpPr txBox="1">
              <a:spLocks noChangeArrowheads="1"/>
            </p:cNvSpPr>
            <p:nvPr/>
          </p:nvSpPr>
          <p:spPr bwMode="auto">
            <a:xfrm>
              <a:off x="8883650" y="5057775"/>
              <a:ext cx="42068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0" tIns="45725" rIns="91450" bIns="45725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b="1">
                  <a:solidFill>
                    <a:srgbClr val="FF00FF"/>
                  </a:solidFill>
                  <a:latin typeface="Times New Roman" charset="0"/>
                  <a:cs typeface="+mn-cs"/>
                </a:rPr>
                <a:t>e</a:t>
              </a:r>
              <a:r>
                <a:rPr lang="fr-FR" b="1" baseline="-25000">
                  <a:solidFill>
                    <a:srgbClr val="FF00FF"/>
                  </a:solidFill>
                  <a:latin typeface="Times New Roman" charset="0"/>
                  <a:cs typeface="+mn-cs"/>
                </a:rPr>
                <a:t>x</a:t>
              </a:r>
              <a:endParaRPr lang="fr-FR">
                <a:solidFill>
                  <a:srgbClr val="FF00FF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8221" name="Line 29"/>
            <p:cNvSpPr>
              <a:spLocks noChangeShapeType="1"/>
            </p:cNvSpPr>
            <p:nvPr/>
          </p:nvSpPr>
          <p:spPr bwMode="auto">
            <a:xfrm flipH="1" flipV="1">
              <a:off x="8578850" y="5440103"/>
              <a:ext cx="457200" cy="44605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0" tIns="45725" rIns="91450" bIns="45725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8233" name="Line 41"/>
          <p:cNvSpPr>
            <a:spLocks noChangeShapeType="1"/>
          </p:cNvSpPr>
          <p:nvPr/>
        </p:nvSpPr>
        <p:spPr bwMode="auto">
          <a:xfrm rot="5400000" flipH="1" flipV="1">
            <a:off x="4635063" y="2513713"/>
            <a:ext cx="714997" cy="444250"/>
          </a:xfrm>
          <a:prstGeom prst="line">
            <a:avLst/>
          </a:prstGeom>
          <a:noFill/>
          <a:ln w="28575">
            <a:solidFill>
              <a:srgbClr val="15B00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9" tIns="45731" rIns="91459" bIns="45731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234" name="Rectangle 42"/>
          <p:cNvSpPr>
            <a:spLocks noChangeArrowheads="1"/>
          </p:cNvSpPr>
          <p:nvPr/>
        </p:nvSpPr>
        <p:spPr bwMode="auto">
          <a:xfrm>
            <a:off x="5287671" y="2074863"/>
            <a:ext cx="1548529" cy="45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9" tIns="45731" rIns="91459" bIns="45731">
            <a:spAutoFit/>
          </a:bodyPr>
          <a:lstStyle/>
          <a:p>
            <a:pPr>
              <a:defRPr/>
            </a:pPr>
            <a:r>
              <a:rPr lang="fr-FR" sz="2400" b="1">
                <a:solidFill>
                  <a:srgbClr val="15B003"/>
                </a:solidFill>
                <a:latin typeface="Times New Roman" charset="0"/>
                <a:cs typeface="+mn-cs"/>
              </a:rPr>
              <a:t>dF</a:t>
            </a:r>
            <a:r>
              <a:rPr lang="fr-FR" sz="2400" b="1" baseline="-25000">
                <a:solidFill>
                  <a:srgbClr val="15B003"/>
                </a:solidFill>
                <a:latin typeface="Times New Roman" charset="0"/>
                <a:cs typeface="+mn-cs"/>
              </a:rPr>
              <a:t>v</a:t>
            </a:r>
            <a:r>
              <a:rPr lang="fr-FR" sz="2400">
                <a:solidFill>
                  <a:srgbClr val="15B003"/>
                </a:solidFill>
                <a:latin typeface="Times New Roman" charset="0"/>
                <a:cs typeface="+mn-cs"/>
              </a:rPr>
              <a:t>=</a:t>
            </a:r>
            <a:r>
              <a:rPr lang="fr-FR" sz="2400" b="1">
                <a:solidFill>
                  <a:srgbClr val="15B003"/>
                </a:solidFill>
                <a:latin typeface="Symbol" charset="0"/>
                <a:cs typeface="+mn-cs"/>
              </a:rPr>
              <a:t> s</a:t>
            </a:r>
            <a:r>
              <a:rPr lang="fr-FR" sz="2400" b="1" baseline="-25000">
                <a:solidFill>
                  <a:srgbClr val="15B003"/>
                </a:solidFill>
                <a:latin typeface="Times" charset="0"/>
                <a:cs typeface="+mn-cs"/>
              </a:rPr>
              <a:t>v </a:t>
            </a:r>
            <a:r>
              <a:rPr lang="fr-FR" sz="2400">
                <a:solidFill>
                  <a:srgbClr val="FF00FF"/>
                </a:solidFill>
                <a:latin typeface="Times New Roman" charset="0"/>
                <a:cs typeface="+mn-cs"/>
              </a:rPr>
              <a:t>dS</a:t>
            </a:r>
          </a:p>
        </p:txBody>
      </p:sp>
      <p:sp>
        <p:nvSpPr>
          <p:cNvPr id="8235" name="Rectangle 43"/>
          <p:cNvSpPr>
            <a:spLocks noChangeArrowheads="1"/>
          </p:cNvSpPr>
          <p:nvPr/>
        </p:nvSpPr>
        <p:spPr bwMode="auto">
          <a:xfrm>
            <a:off x="6017511" y="3442890"/>
            <a:ext cx="4399664" cy="45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9" tIns="45731" rIns="91459" bIns="45731">
            <a:spAutoFit/>
          </a:bodyPr>
          <a:lstStyle/>
          <a:p>
            <a:pPr>
              <a:defRPr/>
            </a:pPr>
            <a:r>
              <a:rPr lang="fr-FR" sz="2400" b="1">
                <a:solidFill>
                  <a:srgbClr val="15B003"/>
                </a:solidFill>
                <a:latin typeface="Symbol" charset="0"/>
                <a:cs typeface="+mn-cs"/>
              </a:rPr>
              <a:t>s</a:t>
            </a:r>
            <a:r>
              <a:rPr lang="fr-FR" sz="2400" b="1" baseline="-25000">
                <a:solidFill>
                  <a:srgbClr val="15B003"/>
                </a:solidFill>
                <a:latin typeface="Times" charset="0"/>
                <a:cs typeface="+mn-cs"/>
              </a:rPr>
              <a:t>v</a:t>
            </a:r>
            <a:r>
              <a:rPr lang="fr-FR" sz="2400" b="1">
                <a:latin typeface="Symbol" charset="0"/>
                <a:cs typeface="+mn-cs"/>
              </a:rPr>
              <a:t> </a:t>
            </a:r>
            <a:r>
              <a:rPr lang="fr-FR" sz="2400">
                <a:latin typeface="Times" charset="0"/>
                <a:cs typeface="+mn-cs"/>
              </a:rPr>
              <a:t>=</a:t>
            </a:r>
            <a:r>
              <a:rPr lang="fr-FR" sz="2400" b="1">
                <a:latin typeface="Times" charset="0"/>
                <a:cs typeface="+mn-cs"/>
              </a:rPr>
              <a:t> </a:t>
            </a:r>
            <a:r>
              <a:rPr lang="fr-FR" sz="2100">
                <a:cs typeface="+mn-cs"/>
              </a:rPr>
              <a:t>force visqueuse/u. de surface</a:t>
            </a:r>
          </a:p>
        </p:txBody>
      </p:sp>
      <p:sp>
        <p:nvSpPr>
          <p:cNvPr id="8238" name="Line 46"/>
          <p:cNvSpPr>
            <a:spLocks noChangeShapeType="1"/>
          </p:cNvSpPr>
          <p:nvPr/>
        </p:nvSpPr>
        <p:spPr bwMode="auto">
          <a:xfrm flipH="1" flipV="1">
            <a:off x="3712742" y="2951001"/>
            <a:ext cx="1010605" cy="15285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9" tIns="45731" rIns="91459" bIns="45731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239" name="Rectangle 47"/>
          <p:cNvSpPr>
            <a:spLocks noChangeArrowheads="1"/>
          </p:cNvSpPr>
          <p:nvPr/>
        </p:nvSpPr>
        <p:spPr bwMode="auto">
          <a:xfrm>
            <a:off x="3040063" y="2474913"/>
            <a:ext cx="1803737" cy="46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9" tIns="45731" rIns="91459" bIns="45731">
            <a:spAutoFit/>
          </a:bodyPr>
          <a:lstStyle/>
          <a:p>
            <a:pPr>
              <a:defRPr/>
            </a:pPr>
            <a:r>
              <a:rPr lang="fr-FR" sz="2400" b="1">
                <a:solidFill>
                  <a:srgbClr val="FF0000"/>
                </a:solidFill>
                <a:latin typeface="Times New Roman" charset="0"/>
                <a:cs typeface="+mn-cs"/>
              </a:rPr>
              <a:t>dF</a:t>
            </a:r>
            <a:r>
              <a:rPr lang="fr-FR" sz="2400" b="1" baseline="-25000">
                <a:solidFill>
                  <a:srgbClr val="FF0000"/>
                </a:solidFill>
                <a:latin typeface="Times New Roman" charset="0"/>
                <a:cs typeface="+mn-cs"/>
              </a:rPr>
              <a:t>p</a:t>
            </a:r>
            <a:r>
              <a:rPr lang="fr-FR" sz="2400">
                <a:solidFill>
                  <a:srgbClr val="FF0000"/>
                </a:solidFill>
                <a:latin typeface="Times New Roman" charset="0"/>
                <a:cs typeface="+mn-cs"/>
              </a:rPr>
              <a:t>=</a:t>
            </a:r>
            <a:r>
              <a:rPr lang="fr-FR" sz="2400">
                <a:solidFill>
                  <a:srgbClr val="FF0000"/>
                </a:solidFill>
                <a:latin typeface="Symbol" pitchFamily="2" charset="2"/>
                <a:cs typeface="+mn-cs"/>
              </a:rPr>
              <a:t> -</a:t>
            </a:r>
            <a:r>
              <a:rPr lang="fr-FR" sz="2400">
                <a:solidFill>
                  <a:srgbClr val="FF0000"/>
                </a:solidFill>
                <a:latin typeface="Times New Roman" charset="0"/>
                <a:cs typeface="+mn-cs"/>
              </a:rPr>
              <a:t>p</a:t>
            </a:r>
            <a:r>
              <a:rPr lang="fr-FR" sz="2400" b="1">
                <a:solidFill>
                  <a:srgbClr val="FF00FF"/>
                </a:solidFill>
                <a:latin typeface="Times New Roman" charset="0"/>
                <a:cs typeface="+mn-cs"/>
              </a:rPr>
              <a:t>n </a:t>
            </a:r>
            <a:r>
              <a:rPr lang="fr-FR" sz="2400">
                <a:solidFill>
                  <a:srgbClr val="FF00FF"/>
                </a:solidFill>
                <a:latin typeface="Times New Roman" charset="0"/>
                <a:cs typeface="+mn-cs"/>
              </a:rPr>
              <a:t>dS</a:t>
            </a:r>
          </a:p>
        </p:txBody>
      </p:sp>
      <p:sp>
        <p:nvSpPr>
          <p:cNvPr id="8240" name="Rectangle 48"/>
          <p:cNvSpPr>
            <a:spLocks noChangeArrowheads="1"/>
          </p:cNvSpPr>
          <p:nvPr/>
        </p:nvSpPr>
        <p:spPr bwMode="auto">
          <a:xfrm>
            <a:off x="6017936" y="3078382"/>
            <a:ext cx="4629427" cy="45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9" tIns="45731" rIns="91459" bIns="45731">
            <a:spAutoFit/>
          </a:bodyPr>
          <a:lstStyle/>
          <a:p>
            <a:pPr>
              <a:defRPr/>
            </a:pPr>
            <a:r>
              <a:rPr lang="fr-FR" sz="2400" b="1">
                <a:solidFill>
                  <a:srgbClr val="FF0000"/>
                </a:solidFill>
                <a:latin typeface="Symbol" charset="0"/>
                <a:cs typeface="+mn-cs"/>
              </a:rPr>
              <a:t>s</a:t>
            </a:r>
            <a:r>
              <a:rPr lang="fr-FR" sz="2400" b="1" baseline="-25000">
                <a:solidFill>
                  <a:srgbClr val="FF0000"/>
                </a:solidFill>
                <a:latin typeface="Times" charset="0"/>
                <a:cs typeface="+mn-cs"/>
              </a:rPr>
              <a:t>p</a:t>
            </a:r>
            <a:r>
              <a:rPr lang="fr-FR" sz="2400" b="1">
                <a:latin typeface="Symbol" charset="0"/>
                <a:cs typeface="+mn-cs"/>
              </a:rPr>
              <a:t> </a:t>
            </a:r>
            <a:r>
              <a:rPr lang="fr-FR" sz="2400">
                <a:latin typeface="Times" charset="0"/>
                <a:cs typeface="+mn-cs"/>
              </a:rPr>
              <a:t>=</a:t>
            </a:r>
            <a:r>
              <a:rPr lang="fr-FR" sz="2400" b="1">
                <a:latin typeface="Times" charset="0"/>
                <a:cs typeface="+mn-cs"/>
              </a:rPr>
              <a:t> </a:t>
            </a:r>
            <a:r>
              <a:rPr lang="fr-FR" sz="2100">
                <a:cs typeface="+mn-cs"/>
              </a:rPr>
              <a:t>force de pression/u. de surface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5781888" y="4666456"/>
            <a:ext cx="3755812" cy="1872482"/>
            <a:chOff x="5781888" y="4666456"/>
            <a:chExt cx="3755812" cy="1872482"/>
          </a:xfrm>
        </p:grpSpPr>
        <p:grpSp>
          <p:nvGrpSpPr>
            <p:cNvPr id="12" name="Grouper 11"/>
            <p:cNvGrpSpPr/>
            <p:nvPr/>
          </p:nvGrpSpPr>
          <p:grpSpPr>
            <a:xfrm>
              <a:off x="7959725" y="4666456"/>
              <a:ext cx="1577975" cy="1397794"/>
              <a:chOff x="7959725" y="4666456"/>
              <a:chExt cx="1577975" cy="1397794"/>
            </a:xfrm>
          </p:grpSpPr>
          <p:sp>
            <p:nvSpPr>
              <p:cNvPr id="8223" name="Line 31"/>
              <p:cNvSpPr>
                <a:spLocks noChangeShapeType="1"/>
              </p:cNvSpPr>
              <p:nvPr/>
            </p:nvSpPr>
            <p:spPr bwMode="auto">
              <a:xfrm rot="16200000" flipH="1">
                <a:off x="8544448" y="4761293"/>
                <a:ext cx="445006" cy="25533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prstDash val="dash"/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50" tIns="45725" rIns="91450" bIns="45725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grpSp>
            <p:nvGrpSpPr>
              <p:cNvPr id="7216" name="Group 32"/>
              <p:cNvGrpSpPr>
                <a:grpSpLocks/>
              </p:cNvGrpSpPr>
              <p:nvPr/>
            </p:nvGrpSpPr>
            <p:grpSpPr bwMode="auto">
              <a:xfrm>
                <a:off x="7959725" y="4950146"/>
                <a:ext cx="1577975" cy="1114104"/>
                <a:chOff x="5122" y="3408"/>
                <a:chExt cx="995" cy="701"/>
              </a:xfrm>
            </p:grpSpPr>
            <p:sp>
              <p:nvSpPr>
                <p:cNvPr id="8225" name="Line 33"/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5415" y="3814"/>
                  <a:ext cx="581" cy="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1450" tIns="45725" rIns="91450" bIns="45725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8226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5789" y="3779"/>
                  <a:ext cx="234" cy="41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1450" tIns="45725" rIns="91450" bIns="45725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8227" name="Line 35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5381" y="3782"/>
                  <a:ext cx="62" cy="58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1450" tIns="45725" rIns="91450" bIns="45725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8228" name="Line 36"/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5487" y="3571"/>
                  <a:ext cx="287" cy="161"/>
                </a:xfrm>
                <a:prstGeom prst="line">
                  <a:avLst/>
                </a:prstGeom>
                <a:noFill/>
                <a:ln w="28575">
                  <a:solidFill>
                    <a:srgbClr val="15B003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1450" tIns="45725" rIns="91450" bIns="45725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8229" name="Line 37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5472" y="3877"/>
                  <a:ext cx="304" cy="15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1450" tIns="45725" rIns="91450" bIns="45725">
                  <a:spAutoFit/>
                </a:bodyPr>
                <a:lstStyle/>
                <a:p>
                  <a:pPr>
                    <a:defRPr/>
                  </a:pPr>
                  <a:endParaRPr lang="fr-FR">
                    <a:cs typeface="+mn-cs"/>
                  </a:endParaRPr>
                </a:p>
              </p:txBody>
            </p:sp>
            <p:sp>
              <p:nvSpPr>
                <p:cNvPr id="8230" name="Rectangle 38"/>
                <p:cNvSpPr>
                  <a:spLocks noChangeArrowheads="1"/>
                </p:cNvSpPr>
                <p:nvPr/>
              </p:nvSpPr>
              <p:spPr bwMode="auto">
                <a:xfrm>
                  <a:off x="5712" y="3408"/>
                  <a:ext cx="296" cy="2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1450" tIns="45725" rIns="91450" bIns="45725">
                  <a:spAutoFit/>
                </a:bodyPr>
                <a:lstStyle/>
                <a:p>
                  <a:pPr>
                    <a:defRPr/>
                  </a:pPr>
                  <a:r>
                    <a:rPr lang="fr-FR" sz="2400" b="1">
                      <a:solidFill>
                        <a:srgbClr val="15B003"/>
                      </a:solidFill>
                      <a:latin typeface="Symbol" charset="0"/>
                      <a:cs typeface="+mn-cs"/>
                    </a:rPr>
                    <a:t>s</a:t>
                  </a:r>
                  <a:r>
                    <a:rPr lang="fr-FR" sz="2400" b="1" baseline="-25000">
                      <a:solidFill>
                        <a:srgbClr val="15B003"/>
                      </a:solidFill>
                      <a:latin typeface="Times" charset="0"/>
                      <a:cs typeface="+mn-cs"/>
                    </a:rPr>
                    <a:t>v</a:t>
                  </a:r>
                </a:p>
              </p:txBody>
            </p:sp>
          </p:grpSp>
        </p:grpSp>
        <p:graphicFrame>
          <p:nvGraphicFramePr>
            <p:cNvPr id="7202" name="Object 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182145"/>
                </p:ext>
              </p:extLst>
            </p:nvPr>
          </p:nvGraphicFramePr>
          <p:xfrm>
            <a:off x="5781888" y="6144882"/>
            <a:ext cx="344392" cy="3940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23" name="Équation" r:id="rId3" imgW="177800" imgH="203200" progId="Equation.3">
                    <p:embed/>
                  </p:oleObj>
                </mc:Choice>
                <mc:Fallback>
                  <p:oleObj name="Équation" r:id="rId3" imgW="177800" imgH="203200" progId="Equation.3">
                    <p:embed/>
                    <p:pic>
                      <p:nvPicPr>
                        <p:cNvPr id="0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81888" y="6144882"/>
                          <a:ext cx="344392" cy="3940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er 13"/>
          <p:cNvGrpSpPr/>
          <p:nvPr/>
        </p:nvGrpSpPr>
        <p:grpSpPr>
          <a:xfrm>
            <a:off x="838200" y="5334000"/>
            <a:ext cx="5707063" cy="1757363"/>
            <a:chOff x="838200" y="5334000"/>
            <a:chExt cx="5707063" cy="1757363"/>
          </a:xfrm>
        </p:grpSpPr>
        <p:sp>
          <p:nvSpPr>
            <p:cNvPr id="8244" name="Rectangle 52"/>
            <p:cNvSpPr>
              <a:spLocks noChangeArrowheads="1"/>
            </p:cNvSpPr>
            <p:nvPr/>
          </p:nvSpPr>
          <p:spPr bwMode="auto">
            <a:xfrm>
              <a:off x="2209419" y="6139590"/>
              <a:ext cx="4335844" cy="703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/>
            <a:p>
              <a:pPr>
                <a:defRPr/>
              </a:pPr>
              <a:r>
                <a:rPr lang="fr-FR" sz="2400" b="1">
                  <a:solidFill>
                    <a:srgbClr val="15B003"/>
                  </a:solidFill>
                  <a:latin typeface="Symbol" charset="0"/>
                  <a:cs typeface="+mn-cs"/>
                </a:rPr>
                <a:t>s</a:t>
              </a:r>
              <a:r>
                <a:rPr lang="fr-FR" sz="2400" b="1" baseline="-25000">
                  <a:solidFill>
                    <a:srgbClr val="15B003"/>
                  </a:solidFill>
                  <a:latin typeface="Times" charset="0"/>
                  <a:cs typeface="+mn-cs"/>
                </a:rPr>
                <a:t>v</a:t>
              </a:r>
              <a:r>
                <a:rPr lang="fr-FR" sz="2400">
                  <a:solidFill>
                    <a:srgbClr val="15B003"/>
                  </a:solidFill>
                  <a:latin typeface="Times" charset="0"/>
                  <a:cs typeface="+mn-cs"/>
                </a:rPr>
                <a:t> </a:t>
              </a:r>
              <a:r>
                <a:rPr lang="fr-FR" sz="2400">
                  <a:latin typeface="Times" charset="0"/>
                  <a:cs typeface="+mn-cs"/>
                </a:rPr>
                <a:t>=			      =      </a:t>
              </a:r>
              <a:r>
                <a:rPr lang="fr-FR" sz="2400" b="1">
                  <a:latin typeface="Times New Roman" charset="0"/>
                  <a:cs typeface="+mn-cs"/>
                </a:rPr>
                <a:t>.</a:t>
              </a:r>
              <a:r>
                <a:rPr lang="fr-FR" sz="2400" b="1">
                  <a:solidFill>
                    <a:srgbClr val="FF00FF"/>
                  </a:solidFill>
                  <a:latin typeface="Times New Roman" charset="0"/>
                  <a:cs typeface="+mn-cs"/>
                </a:rPr>
                <a:t> n</a:t>
              </a:r>
            </a:p>
            <a:p>
              <a:pPr>
                <a:defRPr/>
              </a:pPr>
              <a:endParaRPr lang="fr-FR" sz="2400" b="1" baseline="-25000">
                <a:solidFill>
                  <a:srgbClr val="15B003"/>
                </a:solidFill>
                <a:latin typeface="Times" charset="0"/>
                <a:cs typeface="+mn-cs"/>
              </a:endParaRPr>
            </a:p>
          </p:txBody>
        </p:sp>
        <p:graphicFrame>
          <p:nvGraphicFramePr>
            <p:cNvPr id="7205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10526042"/>
                </p:ext>
              </p:extLst>
            </p:nvPr>
          </p:nvGraphicFramePr>
          <p:xfrm>
            <a:off x="2882332" y="5694688"/>
            <a:ext cx="2491682" cy="1396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24" name="Équation" r:id="rId5" imgW="1270000" imgH="711200" progId="Equation.3">
                    <p:embed/>
                  </p:oleObj>
                </mc:Choice>
                <mc:Fallback>
                  <p:oleObj name="Équation" r:id="rId5" imgW="1270000" imgH="711200" progId="Equation.3">
                    <p:embed/>
                    <p:pic>
                      <p:nvPicPr>
                        <p:cNvPr id="0" name="Object 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2332" y="5694688"/>
                          <a:ext cx="2491682" cy="1396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46" name="Rectangle 54"/>
            <p:cNvSpPr>
              <a:spLocks noChangeArrowheads="1"/>
            </p:cNvSpPr>
            <p:nvPr/>
          </p:nvSpPr>
          <p:spPr bwMode="auto">
            <a:xfrm>
              <a:off x="838200" y="5334000"/>
              <a:ext cx="3907338" cy="476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/>
            <a:p>
              <a:pPr>
                <a:defRPr/>
              </a:pPr>
              <a:r>
                <a:rPr lang="fr-FR" sz="2400">
                  <a:cs typeface="+mn-cs"/>
                </a:rPr>
                <a:t>Oui sous forme </a:t>
              </a:r>
              <a:r>
                <a:rPr lang="fr-FR" sz="2400" b="1">
                  <a:cs typeface="+mn-cs"/>
                </a:rPr>
                <a:t>tensorielle</a:t>
              </a:r>
              <a:r>
                <a:rPr lang="fr-FR" sz="2400">
                  <a:latin typeface="Times New Roman" charset="0"/>
                  <a:cs typeface="+mn-cs"/>
                </a:rPr>
                <a:t> </a:t>
              </a:r>
            </a:p>
          </p:txBody>
        </p:sp>
      </p:grpSp>
      <p:grpSp>
        <p:nvGrpSpPr>
          <p:cNvPr id="15" name="Grouper 14"/>
          <p:cNvGrpSpPr/>
          <p:nvPr/>
        </p:nvGrpSpPr>
        <p:grpSpPr>
          <a:xfrm>
            <a:off x="2946400" y="5220885"/>
            <a:ext cx="7116763" cy="957666"/>
            <a:chOff x="2946400" y="5220885"/>
            <a:chExt cx="7116763" cy="957666"/>
          </a:xfrm>
        </p:grpSpPr>
        <p:grpSp>
          <p:nvGrpSpPr>
            <p:cNvPr id="7198" name="Group 56"/>
            <p:cNvGrpSpPr>
              <a:grpSpLocks/>
            </p:cNvGrpSpPr>
            <p:nvPr/>
          </p:nvGrpSpPr>
          <p:grpSpPr bwMode="auto">
            <a:xfrm>
              <a:off x="8620447" y="5220885"/>
              <a:ext cx="1442716" cy="456561"/>
              <a:chOff x="5538" y="3574"/>
              <a:chExt cx="909" cy="287"/>
            </a:xfrm>
          </p:grpSpPr>
          <p:sp>
            <p:nvSpPr>
              <p:cNvPr id="8249" name="Rectangle 57"/>
              <p:cNvSpPr>
                <a:spLocks noChangeArrowheads="1"/>
              </p:cNvSpPr>
              <p:nvPr/>
            </p:nvSpPr>
            <p:spPr bwMode="auto">
              <a:xfrm>
                <a:off x="6087" y="3574"/>
                <a:ext cx="360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50" tIns="45725" rIns="91450" bIns="45725">
                <a:spAutoFit/>
              </a:bodyPr>
              <a:lstStyle/>
              <a:p>
                <a:pPr>
                  <a:defRPr/>
                </a:pPr>
                <a:r>
                  <a:rPr lang="fr-FR" sz="2400">
                    <a:solidFill>
                      <a:srgbClr val="15B003"/>
                    </a:solidFill>
                    <a:latin typeface="Symbol" charset="0"/>
                    <a:cs typeface="+mn-cs"/>
                  </a:rPr>
                  <a:t>s</a:t>
                </a:r>
                <a:r>
                  <a:rPr lang="fr-FR" sz="2400" baseline="-25000">
                    <a:solidFill>
                      <a:srgbClr val="15B003"/>
                    </a:solidFill>
                    <a:latin typeface="Times" charset="0"/>
                    <a:cs typeface="+mn-cs"/>
                  </a:rPr>
                  <a:t>xx</a:t>
                </a:r>
              </a:p>
            </p:txBody>
          </p:sp>
          <p:sp>
            <p:nvSpPr>
              <p:cNvPr id="8250" name="Line 58"/>
              <p:cNvSpPr>
                <a:spLocks noChangeShapeType="1"/>
              </p:cNvSpPr>
              <p:nvPr/>
            </p:nvSpPr>
            <p:spPr bwMode="auto">
              <a:xfrm rot="16200000" flipH="1">
                <a:off x="5790" y="3537"/>
                <a:ext cx="69" cy="574"/>
              </a:xfrm>
              <a:prstGeom prst="line">
                <a:avLst/>
              </a:prstGeom>
              <a:noFill/>
              <a:ln w="12700">
                <a:solidFill>
                  <a:srgbClr val="15B003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50" tIns="45725" rIns="91450" bIns="45725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  <p:sp>
          <p:nvSpPr>
            <p:cNvPr id="8251" name="Rectangle 59"/>
            <p:cNvSpPr>
              <a:spLocks noChangeArrowheads="1"/>
            </p:cNvSpPr>
            <p:nvPr/>
          </p:nvSpPr>
          <p:spPr bwMode="auto">
            <a:xfrm>
              <a:off x="2946400" y="5796757"/>
              <a:ext cx="457098" cy="381794"/>
            </a:xfrm>
            <a:prstGeom prst="rect">
              <a:avLst/>
            </a:prstGeom>
            <a:solidFill>
              <a:srgbClr val="15B003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0" tIns="45725" rIns="91450" bIns="45725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2946400" y="4141704"/>
            <a:ext cx="5849938" cy="2494046"/>
            <a:chOff x="2946400" y="4141704"/>
            <a:chExt cx="5849938" cy="2494046"/>
          </a:xfrm>
        </p:grpSpPr>
        <p:grpSp>
          <p:nvGrpSpPr>
            <p:cNvPr id="7194" name="Group 61"/>
            <p:cNvGrpSpPr>
              <a:grpSpLocks/>
            </p:cNvGrpSpPr>
            <p:nvPr/>
          </p:nvGrpSpPr>
          <p:grpSpPr bwMode="auto">
            <a:xfrm>
              <a:off x="8224838" y="4141704"/>
              <a:ext cx="571500" cy="1440831"/>
              <a:chOff x="5288" y="2894"/>
              <a:chExt cx="360" cy="907"/>
            </a:xfrm>
          </p:grpSpPr>
          <p:sp>
            <p:nvSpPr>
              <p:cNvPr id="8254" name="Line 62"/>
              <p:cNvSpPr>
                <a:spLocks noChangeShapeType="1"/>
              </p:cNvSpPr>
              <p:nvPr/>
            </p:nvSpPr>
            <p:spPr bwMode="auto">
              <a:xfrm rot="16200000" flipV="1">
                <a:off x="5255" y="3507"/>
                <a:ext cx="586" cy="2"/>
              </a:xfrm>
              <a:prstGeom prst="line">
                <a:avLst/>
              </a:prstGeom>
              <a:noFill/>
              <a:ln w="12700">
                <a:solidFill>
                  <a:srgbClr val="15B003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50" tIns="45725" rIns="91450" bIns="45725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8255" name="Rectangle 63"/>
              <p:cNvSpPr>
                <a:spLocks noChangeArrowheads="1"/>
              </p:cNvSpPr>
              <p:nvPr/>
            </p:nvSpPr>
            <p:spPr bwMode="auto">
              <a:xfrm>
                <a:off x="5288" y="2894"/>
                <a:ext cx="36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50" tIns="45725" rIns="91450" bIns="45725">
                <a:spAutoFit/>
              </a:bodyPr>
              <a:lstStyle/>
              <a:p>
                <a:pPr>
                  <a:defRPr/>
                </a:pPr>
                <a:r>
                  <a:rPr lang="fr-FR" sz="2400">
                    <a:solidFill>
                      <a:srgbClr val="15B003"/>
                    </a:solidFill>
                    <a:latin typeface="Symbol" charset="0"/>
                    <a:cs typeface="+mn-cs"/>
                  </a:rPr>
                  <a:t>s</a:t>
                </a:r>
                <a:r>
                  <a:rPr lang="fr-FR" sz="2400" baseline="-25000">
                    <a:solidFill>
                      <a:srgbClr val="15B003"/>
                    </a:solidFill>
                    <a:latin typeface="Times" charset="0"/>
                    <a:cs typeface="+mn-cs"/>
                  </a:rPr>
                  <a:t>yx</a:t>
                </a:r>
              </a:p>
            </p:txBody>
          </p:sp>
        </p:grpSp>
        <p:sp>
          <p:nvSpPr>
            <p:cNvPr id="8256" name="Rectangle 64"/>
            <p:cNvSpPr>
              <a:spLocks noChangeArrowheads="1"/>
            </p:cNvSpPr>
            <p:nvPr/>
          </p:nvSpPr>
          <p:spPr bwMode="auto">
            <a:xfrm>
              <a:off x="2946400" y="6254494"/>
              <a:ext cx="457200" cy="381256"/>
            </a:xfrm>
            <a:prstGeom prst="rect">
              <a:avLst/>
            </a:prstGeom>
            <a:solidFill>
              <a:srgbClr val="15B003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0" tIns="45725" rIns="91450" bIns="45725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2946400" y="5567363"/>
            <a:ext cx="5697545" cy="1524000"/>
            <a:chOff x="2946400" y="5567363"/>
            <a:chExt cx="5697545" cy="1524000"/>
          </a:xfrm>
        </p:grpSpPr>
        <p:grpSp>
          <p:nvGrpSpPr>
            <p:cNvPr id="7190" name="Group 66"/>
            <p:cNvGrpSpPr>
              <a:grpSpLocks/>
            </p:cNvGrpSpPr>
            <p:nvPr/>
          </p:nvGrpSpPr>
          <p:grpSpPr bwMode="auto">
            <a:xfrm>
              <a:off x="7361244" y="5567363"/>
              <a:ext cx="1282701" cy="590550"/>
              <a:chOff x="4744" y="3792"/>
              <a:chExt cx="808" cy="372"/>
            </a:xfrm>
          </p:grpSpPr>
          <p:sp>
            <p:nvSpPr>
              <p:cNvPr id="8259" name="Line 67"/>
              <p:cNvSpPr>
                <a:spLocks noChangeShapeType="1"/>
              </p:cNvSpPr>
              <p:nvPr/>
            </p:nvSpPr>
            <p:spPr bwMode="auto">
              <a:xfrm rot="5400000">
                <a:off x="5214" y="3698"/>
                <a:ext cx="244" cy="432"/>
              </a:xfrm>
              <a:prstGeom prst="line">
                <a:avLst/>
              </a:prstGeom>
              <a:noFill/>
              <a:ln w="12700">
                <a:solidFill>
                  <a:srgbClr val="15B003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50" tIns="45725" rIns="91450" bIns="45725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8260" name="Rectangle 68"/>
              <p:cNvSpPr>
                <a:spLocks noChangeArrowheads="1"/>
              </p:cNvSpPr>
              <p:nvPr/>
            </p:nvSpPr>
            <p:spPr bwMode="auto">
              <a:xfrm>
                <a:off x="4744" y="3876"/>
                <a:ext cx="35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50" tIns="45725" rIns="91450" bIns="45725">
                <a:spAutoFit/>
              </a:bodyPr>
              <a:lstStyle/>
              <a:p>
                <a:pPr>
                  <a:defRPr/>
                </a:pPr>
                <a:r>
                  <a:rPr lang="fr-FR" sz="2400">
                    <a:solidFill>
                      <a:srgbClr val="15B003"/>
                    </a:solidFill>
                    <a:latin typeface="Symbol" charset="0"/>
                    <a:cs typeface="+mn-cs"/>
                  </a:rPr>
                  <a:t>s</a:t>
                </a:r>
                <a:r>
                  <a:rPr lang="fr-FR" sz="2400" baseline="-25000">
                    <a:solidFill>
                      <a:srgbClr val="15B003"/>
                    </a:solidFill>
                    <a:latin typeface="Times" charset="0"/>
                    <a:cs typeface="+mn-cs"/>
                  </a:rPr>
                  <a:t>zx</a:t>
                </a:r>
              </a:p>
            </p:txBody>
          </p:sp>
        </p:grpSp>
        <p:sp>
          <p:nvSpPr>
            <p:cNvPr id="8261" name="Rectangle 69"/>
            <p:cNvSpPr>
              <a:spLocks noChangeArrowheads="1"/>
            </p:cNvSpPr>
            <p:nvPr/>
          </p:nvSpPr>
          <p:spPr bwMode="auto">
            <a:xfrm>
              <a:off x="2946400" y="6710363"/>
              <a:ext cx="457200" cy="381000"/>
            </a:xfrm>
            <a:prstGeom prst="rect">
              <a:avLst/>
            </a:prstGeom>
            <a:solidFill>
              <a:srgbClr val="15B003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0" tIns="45725" rIns="91450" bIns="45725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3" name="Grouper 12"/>
          <p:cNvGrpSpPr/>
          <p:nvPr/>
        </p:nvGrpSpPr>
        <p:grpSpPr>
          <a:xfrm>
            <a:off x="623888" y="6843713"/>
            <a:ext cx="10023475" cy="719137"/>
            <a:chOff x="623888" y="6843713"/>
            <a:chExt cx="10023475" cy="719137"/>
          </a:xfrm>
        </p:grpSpPr>
        <p:sp>
          <p:nvSpPr>
            <p:cNvPr id="8263" name="Text Box 71"/>
            <p:cNvSpPr txBox="1">
              <a:spLocks noChangeArrowheads="1"/>
            </p:cNvSpPr>
            <p:nvPr/>
          </p:nvSpPr>
          <p:spPr bwMode="auto">
            <a:xfrm>
              <a:off x="623888" y="6978442"/>
              <a:ext cx="3605260" cy="475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>
                  <a:latin typeface="Chalkboard" charset="0"/>
                  <a:cs typeface="+mn-cs"/>
                </a:rPr>
                <a:t>On montrera (Cours 7) : </a:t>
              </a:r>
            </a:p>
          </p:txBody>
        </p:sp>
        <p:grpSp>
          <p:nvGrpSpPr>
            <p:cNvPr id="7186" name="Group 72"/>
            <p:cNvGrpSpPr>
              <a:grpSpLocks/>
            </p:cNvGrpSpPr>
            <p:nvPr/>
          </p:nvGrpSpPr>
          <p:grpSpPr bwMode="auto">
            <a:xfrm>
              <a:off x="5409253" y="6843713"/>
              <a:ext cx="3274978" cy="719137"/>
              <a:chOff x="3408" y="4320"/>
              <a:chExt cx="2064" cy="453"/>
            </a:xfrm>
          </p:grpSpPr>
          <p:sp>
            <p:nvSpPr>
              <p:cNvPr id="8265" name="Rectangle 73"/>
              <p:cNvSpPr>
                <a:spLocks noChangeArrowheads="1"/>
              </p:cNvSpPr>
              <p:nvPr/>
            </p:nvSpPr>
            <p:spPr bwMode="auto">
              <a:xfrm>
                <a:off x="3408" y="4320"/>
                <a:ext cx="2064" cy="453"/>
              </a:xfrm>
              <a:prstGeom prst="rect">
                <a:avLst/>
              </a:prstGeom>
              <a:solidFill>
                <a:srgbClr val="FFFF00">
                  <a:alpha val="28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59" tIns="45731" rIns="91459" bIns="45731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graphicFrame>
            <p:nvGraphicFramePr>
              <p:cNvPr id="7189" name="Object 74"/>
              <p:cNvGraphicFramePr>
                <a:graphicFrameLocks noChangeAspect="1"/>
              </p:cNvGraphicFramePr>
              <p:nvPr/>
            </p:nvGraphicFramePr>
            <p:xfrm>
              <a:off x="3456" y="4320"/>
              <a:ext cx="1954" cy="4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525" name="Équation" r:id="rId7" imgW="1600200" imgH="355600" progId="Equation.3">
                      <p:embed/>
                    </p:oleObj>
                  </mc:Choice>
                  <mc:Fallback>
                    <p:oleObj name="Équation" r:id="rId7" imgW="1600200" imgH="355600" progId="Equation.3">
                      <p:embed/>
                      <p:pic>
                        <p:nvPicPr>
                          <p:cNvPr id="0" name="Object 7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56" y="4320"/>
                            <a:ext cx="1954" cy="4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267" name="Text Box 75"/>
            <p:cNvSpPr txBox="1">
              <a:spLocks noChangeArrowheads="1"/>
            </p:cNvSpPr>
            <p:nvPr/>
          </p:nvSpPr>
          <p:spPr bwMode="auto">
            <a:xfrm>
              <a:off x="8730619" y="6918951"/>
              <a:ext cx="1916744" cy="605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59" tIns="45731" rIns="91459" bIns="4573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600">
                  <a:latin typeface="Chalkboard" charset="0"/>
                  <a:cs typeface="+mn-cs"/>
                </a:rPr>
                <a:t>Pour les fluides</a:t>
              </a:r>
            </a:p>
            <a:p>
              <a:pPr algn="ctr">
                <a:defRPr/>
              </a:pPr>
              <a:r>
                <a:rPr lang="fr-FR" sz="1600">
                  <a:latin typeface="Chalkboard" charset="0"/>
                  <a:cs typeface="+mn-cs"/>
                </a:rPr>
                <a:t>dits « newtonien »</a:t>
              </a:r>
            </a:p>
          </p:txBody>
        </p:sp>
      </p:grpSp>
      <p:sp>
        <p:nvSpPr>
          <p:cNvPr id="8270" name="Rectangle 7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>
              <a:defRPr/>
            </a:pPr>
            <a:r>
              <a:rPr lang="fr-FR">
                <a:cs typeface="+mj-cs"/>
              </a:rPr>
              <a:t>Contrainte visqueuse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8" grpId="0" animBg="1"/>
      <p:bldP spid="8209" grpId="0"/>
      <p:bldP spid="8233" grpId="0" animBg="1"/>
      <p:bldP spid="8233" grpId="1" animBg="1"/>
      <p:bldP spid="8234" grpId="0"/>
      <p:bldP spid="8234" grpId="1"/>
      <p:bldP spid="8235" grpId="0"/>
      <p:bldP spid="8238" grpId="0" animBg="1"/>
      <p:bldP spid="8238" grpId="1" animBg="1"/>
      <p:bldP spid="8239" grpId="0"/>
      <p:bldP spid="8239" grpId="1"/>
      <p:bldP spid="82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F836CC3-8B33-C645-98C7-81C023AF2B33}"/>
              </a:ext>
            </a:extLst>
          </p:cNvPr>
          <p:cNvSpPr txBox="1"/>
          <p:nvPr/>
        </p:nvSpPr>
        <p:spPr>
          <a:xfrm>
            <a:off x="1426318" y="2685559"/>
            <a:ext cx="7836055" cy="1569660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4800"/>
              <a:t>Écriture des bilans de QDM</a:t>
            </a:r>
          </a:p>
          <a:p>
            <a:pPr algn="ctr"/>
            <a:r>
              <a:rPr lang="fr-FR" sz="4800"/>
              <a:t>et d’énergie</a:t>
            </a:r>
          </a:p>
        </p:txBody>
      </p:sp>
    </p:spTree>
    <p:extLst>
      <p:ext uri="{BB962C8B-B14F-4D97-AF65-F5344CB8AC3E}">
        <p14:creationId xmlns:p14="http://schemas.microsoft.com/office/powerpoint/2010/main" val="120074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ECA30305-F271-C94D-905E-1F61C7196BC2}"/>
              </a:ext>
            </a:extLst>
          </p:cNvPr>
          <p:cNvSpPr/>
          <p:nvPr/>
        </p:nvSpPr>
        <p:spPr bwMode="auto">
          <a:xfrm>
            <a:off x="413851" y="4130638"/>
            <a:ext cx="9977923" cy="3224249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2895600" y="4400550"/>
            <a:ext cx="2644775" cy="2333625"/>
            <a:chOff x="1880" y="2352"/>
            <a:chExt cx="1668" cy="1470"/>
          </a:xfrm>
        </p:grpSpPr>
        <p:grpSp>
          <p:nvGrpSpPr>
            <p:cNvPr id="8277" name="Group 3"/>
            <p:cNvGrpSpPr>
              <a:grpSpLocks/>
            </p:cNvGrpSpPr>
            <p:nvPr/>
          </p:nvGrpSpPr>
          <p:grpSpPr bwMode="auto">
            <a:xfrm>
              <a:off x="1880" y="2352"/>
              <a:ext cx="1668" cy="720"/>
              <a:chOff x="4907" y="3722"/>
              <a:chExt cx="1668" cy="720"/>
            </a:xfrm>
          </p:grpSpPr>
          <p:graphicFrame>
            <p:nvGraphicFramePr>
              <p:cNvPr id="8280" name="Object 4"/>
              <p:cNvGraphicFramePr>
                <a:graphicFrameLocks noChangeAspect="1"/>
              </p:cNvGraphicFramePr>
              <p:nvPr/>
            </p:nvGraphicFramePr>
            <p:xfrm>
              <a:off x="5184" y="3722"/>
              <a:ext cx="381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210" name="Équation" r:id="rId4" imgW="292100" imgH="368300" progId="Equation.3">
                      <p:embed/>
                    </p:oleObj>
                  </mc:Choice>
                  <mc:Fallback>
                    <p:oleObj name="Équation" r:id="rId4" imgW="292100" imgH="368300" progId="Equation.3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84" y="3722"/>
                            <a:ext cx="381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221" name="Rectangle 5"/>
              <p:cNvSpPr>
                <a:spLocks noChangeArrowheads="1"/>
              </p:cNvSpPr>
              <p:nvPr/>
            </p:nvSpPr>
            <p:spPr bwMode="auto">
              <a:xfrm>
                <a:off x="5220" y="4128"/>
                <a:ext cx="58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77" tIns="45740" rIns="91477" bIns="45740">
                <a:spAutoFit/>
              </a:bodyPr>
              <a:lstStyle/>
              <a:p>
                <a:pPr>
                  <a:defRPr/>
                </a:pPr>
                <a:r>
                  <a:rPr lang="fr-FR" sz="2400">
                    <a:latin typeface="Times New Roman" charset="0"/>
                    <a:cs typeface="+mn-cs"/>
                  </a:rPr>
                  <a:t>S</a:t>
                </a:r>
                <a:endParaRPr lang="fr-FR" sz="2400" baseline="-25000">
                  <a:solidFill>
                    <a:srgbClr val="15C3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9222" name="Rectangle 6"/>
              <p:cNvSpPr>
                <a:spLocks noChangeArrowheads="1"/>
              </p:cNvSpPr>
              <p:nvPr/>
            </p:nvSpPr>
            <p:spPr bwMode="auto">
              <a:xfrm>
                <a:off x="5376" y="3830"/>
                <a:ext cx="119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77" tIns="45740" rIns="91477" bIns="45740">
                <a:spAutoFit/>
              </a:bodyPr>
              <a:lstStyle/>
              <a:p>
                <a:pPr>
                  <a:defRPr/>
                </a:pPr>
                <a:r>
                  <a:rPr lang="fr-FR" sz="2400">
                    <a:solidFill>
                      <a:srgbClr val="996633"/>
                    </a:solidFill>
                    <a:latin typeface="Symbol" charset="0"/>
                    <a:cs typeface="+mn-cs"/>
                  </a:rPr>
                  <a:t>r</a:t>
                </a:r>
                <a:r>
                  <a:rPr lang="fr-FR" sz="2400" b="1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400">
                    <a:solidFill>
                      <a:srgbClr val="996633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fr-FR" sz="2400">
                    <a:latin typeface="Times New Roman" charset="0"/>
                    <a:cs typeface="+mn-cs"/>
                  </a:rPr>
                  <a:t>(</a:t>
                </a:r>
                <a:r>
                  <a:rPr lang="fr-FR" sz="2400" b="1">
                    <a:solidFill>
                      <a:srgbClr val="0000FF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400" b="1">
                    <a:latin typeface="Times New Roman" charset="0"/>
                    <a:cs typeface="+mn-cs"/>
                  </a:rPr>
                  <a:t>.</a:t>
                </a:r>
                <a:r>
                  <a:rPr lang="fr-FR" sz="2400" b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n</a:t>
                </a:r>
                <a:r>
                  <a:rPr lang="fr-FR" sz="2400" b="1">
                    <a:latin typeface="Times New Roman" charset="0"/>
                    <a:cs typeface="+mn-cs"/>
                  </a:rPr>
                  <a:t>)</a:t>
                </a:r>
                <a:r>
                  <a:rPr lang="fr-FR" sz="2400" b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fr-FR" sz="2400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dS </a:t>
                </a:r>
                <a:r>
                  <a:rPr lang="fr-FR" sz="2400">
                    <a:latin typeface="Times New Roman" charset="0"/>
                    <a:cs typeface="+mn-cs"/>
                  </a:rPr>
                  <a:t>+ </a:t>
                </a:r>
              </a:p>
            </p:txBody>
          </p:sp>
          <p:sp>
            <p:nvSpPr>
              <p:cNvPr id="9223" name="Rectangle 7"/>
              <p:cNvSpPr>
                <a:spLocks noChangeArrowheads="1"/>
              </p:cNvSpPr>
              <p:nvPr/>
            </p:nvSpPr>
            <p:spPr bwMode="auto">
              <a:xfrm>
                <a:off x="4907" y="3756"/>
                <a:ext cx="357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77" tIns="45740" rIns="91477" bIns="45740">
                <a:spAutoFit/>
              </a:bodyPr>
              <a:lstStyle/>
              <a:p>
                <a:pPr>
                  <a:defRPr/>
                </a:pPr>
                <a:r>
                  <a:rPr lang="fr-FR" sz="2400">
                    <a:latin typeface="Times New Roman" charset="0"/>
                    <a:cs typeface="+mn-cs"/>
                  </a:rPr>
                  <a:t>= </a:t>
                </a:r>
                <a:r>
                  <a:rPr lang="fr-FR" sz="3200" b="1">
                    <a:latin typeface="Times New Roman" charset="0"/>
                    <a:cs typeface="+mn-cs"/>
                  </a:rPr>
                  <a:t>-</a:t>
                </a:r>
                <a:endParaRPr lang="fr-FR" sz="2400">
                  <a:solidFill>
                    <a:srgbClr val="FF8000"/>
                  </a:solidFill>
                  <a:latin typeface="Times New Roman" charset="0"/>
                  <a:cs typeface="+mn-cs"/>
                </a:endParaRPr>
              </a:p>
            </p:txBody>
          </p:sp>
        </p:grpSp>
        <p:sp>
          <p:nvSpPr>
            <p:cNvPr id="9224" name="AutoShape 8"/>
            <p:cNvSpPr>
              <a:spLocks/>
            </p:cNvSpPr>
            <p:nvPr/>
          </p:nvSpPr>
          <p:spPr bwMode="auto">
            <a:xfrm rot="5400000">
              <a:off x="2591" y="2449"/>
              <a:ext cx="144" cy="1198"/>
            </a:xfrm>
            <a:prstGeom prst="rightBrace">
              <a:avLst>
                <a:gd name="adj1" fmla="val 6944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77" tIns="45740" rIns="91477" bIns="45740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9225" name="Text Box 9"/>
            <p:cNvSpPr txBox="1">
              <a:spLocks noChangeArrowheads="1"/>
            </p:cNvSpPr>
            <p:nvPr/>
          </p:nvSpPr>
          <p:spPr bwMode="auto">
            <a:xfrm>
              <a:off x="2184" y="3072"/>
              <a:ext cx="1126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77" tIns="45740" rIns="91477" bIns="4574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800">
                  <a:latin typeface="Times New Roman" charset="0"/>
                  <a:cs typeface="+mn-cs"/>
                </a:rPr>
                <a:t>QDM transportée</a:t>
              </a:r>
            </a:p>
            <a:p>
              <a:pPr algn="ctr">
                <a:defRPr/>
              </a:pPr>
              <a:r>
                <a:rPr lang="fr-FR" sz="1800">
                  <a:latin typeface="Times New Roman" charset="0"/>
                  <a:cs typeface="+mn-cs"/>
                </a:rPr>
                <a:t>par le fluide</a:t>
              </a:r>
            </a:p>
            <a:p>
              <a:pPr algn="ctr">
                <a:defRPr/>
              </a:pPr>
              <a:r>
                <a:rPr lang="fr-FR" sz="1800">
                  <a:latin typeface="Times New Roman" charset="0"/>
                  <a:cs typeface="+mn-cs"/>
                </a:rPr>
                <a:t>rentrant - sortant</a:t>
              </a:r>
            </a:p>
          </p:txBody>
        </p:sp>
      </p:grpSp>
      <p:grpSp>
        <p:nvGrpSpPr>
          <p:cNvPr id="8195" name="Group 10"/>
          <p:cNvGrpSpPr>
            <a:grpSpLocks/>
          </p:cNvGrpSpPr>
          <p:nvPr/>
        </p:nvGrpSpPr>
        <p:grpSpPr bwMode="auto">
          <a:xfrm>
            <a:off x="863600" y="4322763"/>
            <a:ext cx="2282825" cy="2135187"/>
            <a:chOff x="600" y="2304"/>
            <a:chExt cx="1439" cy="1344"/>
          </a:xfrm>
        </p:grpSpPr>
        <p:grpSp>
          <p:nvGrpSpPr>
            <p:cNvPr id="8268" name="Group 11"/>
            <p:cNvGrpSpPr>
              <a:grpSpLocks/>
            </p:cNvGrpSpPr>
            <p:nvPr/>
          </p:nvGrpSpPr>
          <p:grpSpPr bwMode="auto">
            <a:xfrm>
              <a:off x="768" y="2304"/>
              <a:ext cx="1271" cy="797"/>
              <a:chOff x="1008" y="3600"/>
              <a:chExt cx="1271" cy="797"/>
            </a:xfrm>
          </p:grpSpPr>
          <p:graphicFrame>
            <p:nvGraphicFramePr>
              <p:cNvPr id="8272" name="Object 12"/>
              <p:cNvGraphicFramePr>
                <a:graphicFrameLocks noChangeAspect="1"/>
              </p:cNvGraphicFramePr>
              <p:nvPr/>
            </p:nvGraphicFramePr>
            <p:xfrm>
              <a:off x="1008" y="3600"/>
              <a:ext cx="303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211" name="Équation" r:id="rId6" imgW="190500" imgH="368300" progId="Equation.3">
                      <p:embed/>
                    </p:oleObj>
                  </mc:Choice>
                  <mc:Fallback>
                    <p:oleObj name="Équation" r:id="rId6" imgW="190500" imgH="368300" progId="Equation.3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08" y="3600"/>
                            <a:ext cx="303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8273" name="Group 13"/>
              <p:cNvGrpSpPr>
                <a:grpSpLocks/>
              </p:cNvGrpSpPr>
              <p:nvPr/>
            </p:nvGrpSpPr>
            <p:grpSpPr bwMode="auto">
              <a:xfrm>
                <a:off x="1275" y="3648"/>
                <a:ext cx="1004" cy="749"/>
                <a:chOff x="1258" y="1728"/>
                <a:chExt cx="1004" cy="749"/>
              </a:xfrm>
            </p:grpSpPr>
            <p:graphicFrame>
              <p:nvGraphicFramePr>
                <p:cNvPr id="8274" name="Object 14"/>
                <p:cNvGraphicFramePr>
                  <a:graphicFrameLocks noChangeAspect="1"/>
                </p:cNvGraphicFramePr>
                <p:nvPr/>
              </p:nvGraphicFramePr>
              <p:xfrm>
                <a:off x="1258" y="1728"/>
                <a:ext cx="566" cy="7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12" name="Équation" r:id="rId8" imgW="355600" imgH="368300" progId="Equation.3">
                        <p:embed/>
                      </p:oleObj>
                    </mc:Choice>
                    <mc:Fallback>
                      <p:oleObj name="Équation" r:id="rId8" imgW="355600" imgH="368300" progId="Equation.3">
                        <p:embed/>
                        <p:pic>
                          <p:nvPicPr>
                            <p:cNvPr id="0" name="Object 1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258" y="1728"/>
                              <a:ext cx="566" cy="7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9231" name="Rectangle 15"/>
                <p:cNvSpPr>
                  <a:spLocks noChangeArrowheads="1"/>
                </p:cNvSpPr>
                <p:nvPr/>
              </p:nvSpPr>
              <p:spPr bwMode="auto">
                <a:xfrm>
                  <a:off x="1616" y="1836"/>
                  <a:ext cx="646" cy="2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1468" tIns="45734" rIns="91468" bIns="45734">
                  <a:spAutoFit/>
                </a:bodyPr>
                <a:lstStyle/>
                <a:p>
                  <a:pPr>
                    <a:defRPr/>
                  </a:pPr>
                  <a:r>
                    <a:rPr lang="fr-FR" sz="2400">
                      <a:solidFill>
                        <a:srgbClr val="996633"/>
                      </a:solidFill>
                      <a:latin typeface="Symbol" charset="0"/>
                      <a:cs typeface="+mn-cs"/>
                    </a:rPr>
                    <a:t>r</a:t>
                  </a:r>
                  <a:r>
                    <a:rPr lang="fr-FR" sz="2400" b="1">
                      <a:solidFill>
                        <a:srgbClr val="996633"/>
                      </a:solidFill>
                      <a:latin typeface="Times New Roman" charset="0"/>
                      <a:cs typeface="+mn-cs"/>
                    </a:rPr>
                    <a:t>v</a:t>
                  </a:r>
                  <a:r>
                    <a:rPr lang="fr-FR" sz="2400">
                      <a:solidFill>
                        <a:srgbClr val="996633"/>
                      </a:solidFill>
                      <a:latin typeface="Symbol" charset="0"/>
                      <a:cs typeface="+mn-cs"/>
                    </a:rPr>
                    <a:t> </a:t>
                  </a:r>
                  <a:r>
                    <a:rPr lang="fr-FR" sz="2400">
                      <a:latin typeface="Times New Roman" charset="0"/>
                      <a:cs typeface="+mn-cs"/>
                    </a:rPr>
                    <a:t>dV </a:t>
                  </a:r>
                </a:p>
              </p:txBody>
            </p:sp>
            <p:sp>
              <p:nvSpPr>
                <p:cNvPr id="923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344" y="2192"/>
                  <a:ext cx="256" cy="2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1468" tIns="45734" rIns="91468" bIns="45734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1pPr>
                  <a:lvl2pPr marL="4587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fr-FR">
                      <a:latin typeface="Times New Roman" charset="0"/>
                      <a:cs typeface="+mn-cs"/>
                    </a:rPr>
                    <a:t>V</a:t>
                  </a:r>
                </a:p>
              </p:txBody>
            </p:sp>
          </p:grpSp>
        </p:grpSp>
        <p:grpSp>
          <p:nvGrpSpPr>
            <p:cNvPr id="8269" name="Group 17"/>
            <p:cNvGrpSpPr>
              <a:grpSpLocks/>
            </p:cNvGrpSpPr>
            <p:nvPr/>
          </p:nvGrpSpPr>
          <p:grpSpPr bwMode="auto">
            <a:xfrm>
              <a:off x="600" y="2976"/>
              <a:ext cx="1296" cy="672"/>
              <a:chOff x="600" y="2976"/>
              <a:chExt cx="1296" cy="672"/>
            </a:xfrm>
          </p:grpSpPr>
          <p:sp>
            <p:nvSpPr>
              <p:cNvPr id="9234" name="AutoShape 18"/>
              <p:cNvSpPr>
                <a:spLocks/>
              </p:cNvSpPr>
              <p:nvPr/>
            </p:nvSpPr>
            <p:spPr bwMode="auto">
              <a:xfrm rot="5400000">
                <a:off x="1176" y="2400"/>
                <a:ext cx="144" cy="1296"/>
              </a:xfrm>
              <a:prstGeom prst="rightBrace">
                <a:avLst>
                  <a:gd name="adj1" fmla="val 75000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68" tIns="45734" rIns="91468" bIns="45734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9235" name="Text Box 19"/>
              <p:cNvSpPr txBox="1">
                <a:spLocks noChangeArrowheads="1"/>
              </p:cNvSpPr>
              <p:nvPr/>
            </p:nvSpPr>
            <p:spPr bwMode="auto">
              <a:xfrm>
                <a:off x="681" y="3071"/>
                <a:ext cx="1205" cy="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68" tIns="45734" rIns="91468" bIns="45734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fr-FR" sz="1800">
                    <a:latin typeface="Times New Roman" charset="0"/>
                    <a:cs typeface="+mn-cs"/>
                  </a:rPr>
                  <a:t>Variation de QDM</a:t>
                </a:r>
              </a:p>
              <a:p>
                <a:pPr algn="ctr">
                  <a:defRPr/>
                </a:pPr>
                <a:r>
                  <a:rPr lang="fr-FR" sz="1800">
                    <a:latin typeface="Times New Roman" charset="0"/>
                    <a:cs typeface="+mn-cs"/>
                  </a:rPr>
                  <a:t>du fluide</a:t>
                </a:r>
              </a:p>
              <a:p>
                <a:pPr algn="ctr">
                  <a:defRPr/>
                </a:pPr>
                <a:r>
                  <a:rPr lang="fr-FR" sz="1800">
                    <a:latin typeface="Times New Roman" charset="0"/>
                    <a:cs typeface="+mn-cs"/>
                  </a:rPr>
                  <a:t>dans le volume V</a:t>
                </a:r>
              </a:p>
            </p:txBody>
          </p:sp>
        </p:grpSp>
      </p:grpSp>
      <p:grpSp>
        <p:nvGrpSpPr>
          <p:cNvPr id="9236" name="Group 20"/>
          <p:cNvGrpSpPr>
            <a:grpSpLocks/>
          </p:cNvGrpSpPr>
          <p:nvPr/>
        </p:nvGrpSpPr>
        <p:grpSpPr bwMode="auto">
          <a:xfrm>
            <a:off x="5319713" y="4400550"/>
            <a:ext cx="1817687" cy="1509713"/>
            <a:chOff x="3408" y="2352"/>
            <a:chExt cx="1146" cy="951"/>
          </a:xfrm>
        </p:grpSpPr>
        <p:grpSp>
          <p:nvGrpSpPr>
            <p:cNvPr id="8261" name="Group 21"/>
            <p:cNvGrpSpPr>
              <a:grpSpLocks/>
            </p:cNvGrpSpPr>
            <p:nvPr/>
          </p:nvGrpSpPr>
          <p:grpSpPr bwMode="auto">
            <a:xfrm>
              <a:off x="3408" y="2352"/>
              <a:ext cx="1146" cy="720"/>
              <a:chOff x="1536" y="1152"/>
              <a:chExt cx="1146" cy="720"/>
            </a:xfrm>
          </p:grpSpPr>
          <p:grpSp>
            <p:nvGrpSpPr>
              <p:cNvPr id="8264" name="Group 22"/>
              <p:cNvGrpSpPr>
                <a:grpSpLocks/>
              </p:cNvGrpSpPr>
              <p:nvPr/>
            </p:nvGrpSpPr>
            <p:grpSpPr bwMode="auto">
              <a:xfrm>
                <a:off x="1536" y="1152"/>
                <a:ext cx="566" cy="720"/>
                <a:chOff x="4522" y="1152"/>
                <a:chExt cx="566" cy="720"/>
              </a:xfrm>
            </p:grpSpPr>
            <p:graphicFrame>
              <p:nvGraphicFramePr>
                <p:cNvPr id="8266" name="Object 23"/>
                <p:cNvGraphicFramePr>
                  <a:graphicFrameLocks noChangeAspect="1"/>
                </p:cNvGraphicFramePr>
                <p:nvPr/>
              </p:nvGraphicFramePr>
              <p:xfrm>
                <a:off x="4522" y="1152"/>
                <a:ext cx="566" cy="7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13" name="Équation" r:id="rId10" imgW="355600" imgH="368300" progId="Equation.3">
                        <p:embed/>
                      </p:oleObj>
                    </mc:Choice>
                    <mc:Fallback>
                      <p:oleObj name="Équation" r:id="rId10" imgW="355600" imgH="368300" progId="Equation.3">
                        <p:embed/>
                        <p:pic>
                          <p:nvPicPr>
                            <p:cNvPr id="0" name="Object 2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522" y="1152"/>
                              <a:ext cx="566" cy="7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9240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4609" y="1584"/>
                  <a:ext cx="255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1468" tIns="45734" rIns="91468" bIns="45734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1pPr>
                  <a:lvl2pPr marL="458788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fr-FR">
                      <a:latin typeface="Times New Roman" charset="0"/>
                      <a:cs typeface="+mn-cs"/>
                    </a:rPr>
                    <a:t>V</a:t>
                  </a:r>
                </a:p>
              </p:txBody>
            </p:sp>
          </p:grpSp>
          <p:sp>
            <p:nvSpPr>
              <p:cNvPr id="9241" name="Text Box 25"/>
              <p:cNvSpPr txBox="1">
                <a:spLocks noChangeArrowheads="1"/>
              </p:cNvSpPr>
              <p:nvPr/>
            </p:nvSpPr>
            <p:spPr bwMode="auto">
              <a:xfrm>
                <a:off x="1910" y="1246"/>
                <a:ext cx="772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68" tIns="45734" rIns="91468" bIns="45734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dirty="0" err="1">
                    <a:solidFill>
                      <a:srgbClr val="800000"/>
                    </a:solidFill>
                    <a:latin typeface="Symbol" charset="0"/>
                    <a:cs typeface="+mn-cs"/>
                  </a:rPr>
                  <a:t>r</a:t>
                </a:r>
                <a:r>
                  <a:rPr lang="fr-FR" b="1" dirty="0" err="1">
                    <a:solidFill>
                      <a:srgbClr val="800000"/>
                    </a:solidFill>
                    <a:cs typeface="+mn-cs"/>
                  </a:rPr>
                  <a:t>g</a:t>
                </a:r>
                <a:r>
                  <a:rPr lang="fr-FR" b="1" dirty="0">
                    <a:cs typeface="+mn-cs"/>
                  </a:rPr>
                  <a:t> </a:t>
                </a:r>
                <a:r>
                  <a:rPr lang="fr-FR" b="1" dirty="0" err="1">
                    <a:cs typeface="+mn-cs"/>
                  </a:rPr>
                  <a:t>dV</a:t>
                </a:r>
                <a:r>
                  <a:rPr lang="fr-FR" dirty="0">
                    <a:latin typeface="Symbol" charset="0"/>
                    <a:cs typeface="+mn-cs"/>
                  </a:rPr>
                  <a:t> + </a:t>
                </a:r>
                <a:endParaRPr lang="fr-FR" dirty="0">
                  <a:latin typeface="Times New Roman" charset="0"/>
                  <a:cs typeface="+mn-cs"/>
                </a:endParaRPr>
              </a:p>
            </p:txBody>
          </p:sp>
        </p:grpSp>
        <p:sp>
          <p:nvSpPr>
            <p:cNvPr id="9242" name="AutoShape 26"/>
            <p:cNvSpPr>
              <a:spLocks/>
            </p:cNvSpPr>
            <p:nvPr/>
          </p:nvSpPr>
          <p:spPr bwMode="auto">
            <a:xfrm rot="5400000">
              <a:off x="3816" y="2568"/>
              <a:ext cx="144" cy="960"/>
            </a:xfrm>
            <a:prstGeom prst="rightBrace">
              <a:avLst>
                <a:gd name="adj1" fmla="val 5555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68" tIns="45734" rIns="91468" bIns="457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9243" name="Text Box 27"/>
            <p:cNvSpPr txBox="1">
              <a:spLocks noChangeArrowheads="1"/>
            </p:cNvSpPr>
            <p:nvPr/>
          </p:nvSpPr>
          <p:spPr bwMode="auto">
            <a:xfrm>
              <a:off x="3705" y="3072"/>
              <a:ext cx="43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68" tIns="45734" rIns="91468" bIns="4573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800">
                  <a:latin typeface="Times New Roman" charset="0"/>
                  <a:cs typeface="+mn-cs"/>
                </a:rPr>
                <a:t>Poids</a:t>
              </a:r>
            </a:p>
          </p:txBody>
        </p:sp>
      </p:grpSp>
      <p:grpSp>
        <p:nvGrpSpPr>
          <p:cNvPr id="9244" name="Group 28"/>
          <p:cNvGrpSpPr>
            <a:grpSpLocks/>
          </p:cNvGrpSpPr>
          <p:nvPr/>
        </p:nvGrpSpPr>
        <p:grpSpPr bwMode="auto">
          <a:xfrm>
            <a:off x="6902450" y="4400550"/>
            <a:ext cx="1728788" cy="1509713"/>
            <a:chOff x="4406" y="2352"/>
            <a:chExt cx="1088" cy="951"/>
          </a:xfrm>
        </p:grpSpPr>
        <p:grpSp>
          <p:nvGrpSpPr>
            <p:cNvPr id="8254" name="Group 29"/>
            <p:cNvGrpSpPr>
              <a:grpSpLocks/>
            </p:cNvGrpSpPr>
            <p:nvPr/>
          </p:nvGrpSpPr>
          <p:grpSpPr bwMode="auto">
            <a:xfrm>
              <a:off x="4464" y="2352"/>
              <a:ext cx="1030" cy="720"/>
              <a:chOff x="5136" y="1152"/>
              <a:chExt cx="1030" cy="720"/>
            </a:xfrm>
          </p:grpSpPr>
          <p:grpSp>
            <p:nvGrpSpPr>
              <p:cNvPr id="8257" name="Group 30"/>
              <p:cNvGrpSpPr>
                <a:grpSpLocks/>
              </p:cNvGrpSpPr>
              <p:nvPr/>
            </p:nvGrpSpPr>
            <p:grpSpPr bwMode="auto">
              <a:xfrm>
                <a:off x="5136" y="1152"/>
                <a:ext cx="624" cy="720"/>
                <a:chOff x="5136" y="1152"/>
                <a:chExt cx="624" cy="720"/>
              </a:xfrm>
            </p:grpSpPr>
            <p:graphicFrame>
              <p:nvGraphicFramePr>
                <p:cNvPr id="8259" name="Object 31"/>
                <p:cNvGraphicFramePr>
                  <a:graphicFrameLocks noChangeAspect="1"/>
                </p:cNvGraphicFramePr>
                <p:nvPr/>
              </p:nvGraphicFramePr>
              <p:xfrm>
                <a:off x="5136" y="1152"/>
                <a:ext cx="381" cy="7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214" name="Équation" r:id="rId12" imgW="292100" imgH="368300" progId="Equation.3">
                        <p:embed/>
                      </p:oleObj>
                    </mc:Choice>
                    <mc:Fallback>
                      <p:oleObj name="Équation" r:id="rId12" imgW="292100" imgH="368300" progId="Equation.3">
                        <p:embed/>
                        <p:pic>
                          <p:nvPicPr>
                            <p:cNvPr id="0" name="Object 3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36" y="1152"/>
                              <a:ext cx="381" cy="7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9248" name="Rectangle 32"/>
                <p:cNvSpPr>
                  <a:spLocks noChangeArrowheads="1"/>
                </p:cNvSpPr>
                <p:nvPr/>
              </p:nvSpPr>
              <p:spPr bwMode="auto">
                <a:xfrm>
                  <a:off x="5174" y="1558"/>
                  <a:ext cx="58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1468" tIns="45734" rIns="91468" bIns="45734">
                  <a:spAutoFit/>
                </a:bodyPr>
                <a:lstStyle/>
                <a:p>
                  <a:pPr>
                    <a:defRPr/>
                  </a:pPr>
                  <a:r>
                    <a:rPr lang="fr-FR" sz="2400">
                      <a:latin typeface="Times New Roman" charset="0"/>
                      <a:cs typeface="+mn-cs"/>
                    </a:rPr>
                    <a:t>S</a:t>
                  </a:r>
                  <a:endParaRPr lang="fr-FR" sz="2400" baseline="-25000">
                    <a:solidFill>
                      <a:srgbClr val="15C300"/>
                    </a:solidFill>
                    <a:latin typeface="Times New Roman" charset="0"/>
                    <a:cs typeface="+mn-cs"/>
                  </a:endParaRPr>
                </a:p>
              </p:txBody>
            </p:sp>
          </p:grpSp>
          <p:sp>
            <p:nvSpPr>
              <p:cNvPr id="9249" name="Text Box 33"/>
              <p:cNvSpPr txBox="1">
                <a:spLocks noChangeArrowheads="1"/>
              </p:cNvSpPr>
              <p:nvPr/>
            </p:nvSpPr>
            <p:spPr bwMode="auto">
              <a:xfrm>
                <a:off x="5328" y="1224"/>
                <a:ext cx="838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68" tIns="45734" rIns="91468" bIns="45734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587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fr-FR" dirty="0">
                    <a:latin typeface="Times New Roman" charset="0"/>
                    <a:cs typeface="+mn-cs"/>
                  </a:rPr>
                  <a:t>-</a:t>
                </a:r>
                <a:r>
                  <a:rPr lang="fr-FR" dirty="0" err="1">
                    <a:solidFill>
                      <a:srgbClr val="FF0000"/>
                    </a:solidFill>
                    <a:latin typeface="Times New Roman" charset="0"/>
                    <a:cs typeface="+mn-cs"/>
                  </a:rPr>
                  <a:t>p</a:t>
                </a:r>
                <a:r>
                  <a:rPr lang="fr-FR" b="1" dirty="0" err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n</a:t>
                </a:r>
                <a:r>
                  <a:rPr lang="fr-FR" b="1" dirty="0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fr-FR" dirty="0" err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dS</a:t>
                </a:r>
                <a:r>
                  <a:rPr lang="fr-FR" dirty="0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fr-FR" dirty="0">
                    <a:latin typeface="Times New Roman" charset="0"/>
                    <a:cs typeface="+mn-cs"/>
                  </a:rPr>
                  <a:t>+ </a:t>
                </a:r>
              </a:p>
            </p:txBody>
          </p:sp>
        </p:grpSp>
        <p:sp>
          <p:nvSpPr>
            <p:cNvPr id="9250" name="AutoShape 34"/>
            <p:cNvSpPr>
              <a:spLocks/>
            </p:cNvSpPr>
            <p:nvPr/>
          </p:nvSpPr>
          <p:spPr bwMode="auto">
            <a:xfrm rot="5400000">
              <a:off x="4814" y="2568"/>
              <a:ext cx="144" cy="960"/>
            </a:xfrm>
            <a:prstGeom prst="rightBrace">
              <a:avLst>
                <a:gd name="adj1" fmla="val 5555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68" tIns="45734" rIns="91468" bIns="457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9251" name="Text Box 35"/>
            <p:cNvSpPr txBox="1">
              <a:spLocks noChangeArrowheads="1"/>
            </p:cNvSpPr>
            <p:nvPr/>
          </p:nvSpPr>
          <p:spPr bwMode="auto">
            <a:xfrm>
              <a:off x="4620" y="3072"/>
              <a:ext cx="6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68" tIns="45734" rIns="91468" bIns="4573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800">
                  <a:latin typeface="Times New Roman" charset="0"/>
                  <a:cs typeface="+mn-cs"/>
                </a:rPr>
                <a:t>Pression</a:t>
              </a:r>
            </a:p>
          </p:txBody>
        </p:sp>
      </p:grpSp>
      <p:sp>
        <p:nvSpPr>
          <p:cNvPr id="9262" name="AutoShape 46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447800" y="304800"/>
            <a:ext cx="7921625" cy="838200"/>
          </a:xfrm>
          <a:prstGeom prst="actionButtonBlank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 anchor="ctr"/>
          <a:lstStyle/>
          <a:p>
            <a:pPr algn="ctr">
              <a:defRPr/>
            </a:pPr>
            <a:r>
              <a:rPr lang="fr-FR" sz="3600">
                <a:solidFill>
                  <a:srgbClr val="000000"/>
                </a:solidFill>
                <a:cs typeface="Kochi Gothic" charset="0"/>
              </a:rPr>
              <a:t>Bilan de quantité de mouvement</a:t>
            </a:r>
          </a:p>
        </p:txBody>
      </p:sp>
      <p:sp>
        <p:nvSpPr>
          <p:cNvPr id="9264" name="Text Box 48"/>
          <p:cNvSpPr txBox="1">
            <a:spLocks noChangeArrowheads="1"/>
          </p:cNvSpPr>
          <p:nvPr/>
        </p:nvSpPr>
        <p:spPr bwMode="auto">
          <a:xfrm>
            <a:off x="6064250" y="1260475"/>
            <a:ext cx="4549775" cy="1154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50" tIns="45725" rIns="91450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2300" dirty="0">
                <a:solidFill>
                  <a:srgbClr val="FFFFFF"/>
                </a:solidFill>
                <a:latin typeface="Chalkboard" charset="0"/>
                <a:cs typeface="+mn-cs"/>
              </a:rPr>
              <a:t>Maintenant </a:t>
            </a:r>
            <a:r>
              <a:rPr lang="fr-FR" sz="2300" dirty="0" err="1">
                <a:solidFill>
                  <a:srgbClr val="FFFFFF"/>
                </a:solidFill>
                <a:latin typeface="Chalkboard" charset="0"/>
                <a:cs typeface="+mn-cs"/>
              </a:rPr>
              <a:t>qu</a:t>
            </a:r>
            <a:r>
              <a:rPr lang="ja-JP" altLang="fr-FR" sz="2300" dirty="0">
                <a:solidFill>
                  <a:srgbClr val="FFFFFF"/>
                </a:solidFill>
                <a:latin typeface="Arial"/>
                <a:cs typeface="+mn-cs"/>
              </a:rPr>
              <a:t>’</a:t>
            </a:r>
            <a:r>
              <a:rPr lang="fr-FR" sz="2300" dirty="0">
                <a:solidFill>
                  <a:srgbClr val="FFFFFF"/>
                </a:solidFill>
                <a:latin typeface="Chalkboard" charset="0"/>
                <a:cs typeface="+mn-cs"/>
              </a:rPr>
              <a:t>on connaît toutes </a:t>
            </a:r>
            <a:br>
              <a:rPr lang="fr-FR" sz="2300" dirty="0">
                <a:solidFill>
                  <a:srgbClr val="FFFFFF"/>
                </a:solidFill>
                <a:latin typeface="Chalkboard" charset="0"/>
                <a:cs typeface="+mn-cs"/>
              </a:rPr>
            </a:br>
            <a:r>
              <a:rPr lang="fr-FR" sz="2300" dirty="0">
                <a:solidFill>
                  <a:srgbClr val="FFFFFF"/>
                </a:solidFill>
                <a:latin typeface="Chalkboard" charset="0"/>
                <a:cs typeface="+mn-cs"/>
              </a:rPr>
              <a:t>les forces extérieures, </a:t>
            </a:r>
            <a:br>
              <a:rPr lang="fr-FR" sz="2300" dirty="0">
                <a:solidFill>
                  <a:srgbClr val="FFFFFF"/>
                </a:solidFill>
                <a:latin typeface="Chalkboard" charset="0"/>
                <a:cs typeface="+mn-cs"/>
              </a:rPr>
            </a:br>
            <a:r>
              <a:rPr lang="fr-FR" sz="2300" dirty="0">
                <a:solidFill>
                  <a:srgbClr val="FFFFFF"/>
                </a:solidFill>
                <a:latin typeface="Chalkboard" charset="0"/>
                <a:cs typeface="+mn-cs"/>
              </a:rPr>
              <a:t>on peut écrire le bilan de QDM :</a:t>
            </a:r>
          </a:p>
        </p:txBody>
      </p:sp>
      <p:sp>
        <p:nvSpPr>
          <p:cNvPr id="9272" name="Rectangle 56"/>
          <p:cNvSpPr>
            <a:spLocks noChangeArrowheads="1"/>
          </p:cNvSpPr>
          <p:nvPr/>
        </p:nvSpPr>
        <p:spPr bwMode="auto">
          <a:xfrm>
            <a:off x="607294" y="981769"/>
            <a:ext cx="53435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BA4">
                    <a:alpha val="52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1575" tIns="20788" rIns="41575" bIns="20788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8201" name="Grouper 6"/>
          <p:cNvGrpSpPr>
            <a:grpSpLocks/>
          </p:cNvGrpSpPr>
          <p:nvPr/>
        </p:nvGrpSpPr>
        <p:grpSpPr bwMode="auto">
          <a:xfrm>
            <a:off x="5848350" y="2762250"/>
            <a:ext cx="4543425" cy="1090613"/>
            <a:chOff x="5841453" y="1909217"/>
            <a:chExt cx="4543426" cy="1090613"/>
          </a:xfrm>
        </p:grpSpPr>
        <p:sp>
          <p:nvSpPr>
            <p:cNvPr id="9297" name="Rectangle 81"/>
            <p:cNvSpPr>
              <a:spLocks noChangeArrowheads="1"/>
            </p:cNvSpPr>
            <p:nvPr/>
          </p:nvSpPr>
          <p:spPr bwMode="auto">
            <a:xfrm>
              <a:off x="9594304" y="1958430"/>
              <a:ext cx="762000" cy="6858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graphicFrame>
          <p:nvGraphicFramePr>
            <p:cNvPr id="8241" name="Object 68"/>
            <p:cNvGraphicFramePr>
              <a:graphicFrameLocks noChangeAspect="1"/>
            </p:cNvGraphicFramePr>
            <p:nvPr/>
          </p:nvGraphicFramePr>
          <p:xfrm>
            <a:off x="9472066" y="2069555"/>
            <a:ext cx="912813" cy="473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15" name="Équation" r:id="rId15" imgW="520700" imgH="254000" progId="Equation.3">
                    <p:embed/>
                  </p:oleObj>
                </mc:Choice>
                <mc:Fallback>
                  <p:oleObj name="Équation" r:id="rId15" imgW="520700" imgH="254000" progId="Equation.3">
                    <p:embed/>
                    <p:pic>
                      <p:nvPicPr>
                        <p:cNvPr id="0" name="Object 6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472066" y="2069555"/>
                          <a:ext cx="912813" cy="4730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242" name="Group 79"/>
            <p:cNvGrpSpPr>
              <a:grpSpLocks/>
            </p:cNvGrpSpPr>
            <p:nvPr/>
          </p:nvGrpSpPr>
          <p:grpSpPr bwMode="auto">
            <a:xfrm>
              <a:off x="5841453" y="1909217"/>
              <a:ext cx="3725863" cy="1090613"/>
              <a:chOff x="1680" y="801"/>
              <a:chExt cx="2347" cy="687"/>
            </a:xfrm>
          </p:grpSpPr>
          <p:grpSp>
            <p:nvGrpSpPr>
              <p:cNvPr id="8243" name="Group 57"/>
              <p:cNvGrpSpPr>
                <a:grpSpLocks/>
              </p:cNvGrpSpPr>
              <p:nvPr/>
            </p:nvGrpSpPr>
            <p:grpSpPr bwMode="auto">
              <a:xfrm>
                <a:off x="2696" y="835"/>
                <a:ext cx="1331" cy="653"/>
                <a:chOff x="4907" y="3722"/>
                <a:chExt cx="1556" cy="720"/>
              </a:xfrm>
            </p:grpSpPr>
            <p:graphicFrame>
              <p:nvGraphicFramePr>
                <p:cNvPr id="8250" name="Object 58"/>
                <p:cNvGraphicFramePr>
                  <a:graphicFrameLocks noChangeAspect="1"/>
                </p:cNvGraphicFramePr>
                <p:nvPr/>
              </p:nvGraphicFramePr>
              <p:xfrm>
                <a:off x="5184" y="3722"/>
                <a:ext cx="381" cy="72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3008" name="Équation" r:id="rId17" imgW="292100" imgH="368300" progId="Equation.3">
                        <p:embed/>
                      </p:oleObj>
                    </mc:Choice>
                    <mc:Fallback>
                      <p:oleObj name="Équation" r:id="rId17" imgW="292100" imgH="368300" progId="Equation.3">
                        <p:embed/>
                        <p:pic>
                          <p:nvPicPr>
                            <p:cNvPr id="0" name="Object 5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84" y="3722"/>
                              <a:ext cx="381" cy="7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9275" name="Rectangle 59"/>
                <p:cNvSpPr>
                  <a:spLocks noChangeArrowheads="1"/>
                </p:cNvSpPr>
                <p:nvPr/>
              </p:nvSpPr>
              <p:spPr bwMode="auto">
                <a:xfrm>
                  <a:off x="5221" y="4128"/>
                  <a:ext cx="587" cy="2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41575" tIns="20788" rIns="41575" bIns="20788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latin typeface="Times New Roman" charset="0"/>
                      <a:cs typeface="+mn-cs"/>
                    </a:rPr>
                    <a:t>S</a:t>
                  </a:r>
                  <a:endParaRPr lang="fr-FR" sz="2100" baseline="-25000">
                    <a:solidFill>
                      <a:srgbClr val="15C300"/>
                    </a:solidFill>
                    <a:latin typeface="Times New Roman" charset="0"/>
                    <a:cs typeface="+mn-cs"/>
                  </a:endParaRPr>
                </a:p>
              </p:txBody>
            </p:sp>
            <p:sp>
              <p:nvSpPr>
                <p:cNvPr id="9276" name="Rectangle 60"/>
                <p:cNvSpPr>
                  <a:spLocks noChangeArrowheads="1"/>
                </p:cNvSpPr>
                <p:nvPr/>
              </p:nvSpPr>
              <p:spPr bwMode="auto">
                <a:xfrm>
                  <a:off x="5420" y="3830"/>
                  <a:ext cx="1043" cy="2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41575" tIns="20788" rIns="41575" bIns="20788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 dirty="0" err="1">
                      <a:solidFill>
                        <a:srgbClr val="996633"/>
                      </a:solidFill>
                      <a:latin typeface="Symbol" charset="0"/>
                      <a:cs typeface="+mn-cs"/>
                    </a:rPr>
                    <a:t>r</a:t>
                  </a:r>
                  <a:r>
                    <a:rPr lang="fr-FR" sz="2100" b="1" dirty="0" err="1">
                      <a:solidFill>
                        <a:srgbClr val="996633"/>
                      </a:solidFill>
                      <a:latin typeface="Times New Roman" charset="0"/>
                      <a:cs typeface="+mn-cs"/>
                    </a:rPr>
                    <a:t>v</a:t>
                  </a:r>
                  <a:r>
                    <a:rPr lang="fr-FR" sz="2100" dirty="0">
                      <a:solidFill>
                        <a:srgbClr val="996633"/>
                      </a:solidFill>
                      <a:latin typeface="Times New Roman" charset="0"/>
                      <a:cs typeface="+mn-cs"/>
                    </a:rPr>
                    <a:t> </a:t>
                  </a:r>
                  <a:r>
                    <a:rPr lang="fr-FR" sz="2100" dirty="0">
                      <a:latin typeface="Times New Roman" charset="0"/>
                      <a:cs typeface="+mn-cs"/>
                    </a:rPr>
                    <a:t>(</a:t>
                  </a:r>
                  <a:r>
                    <a:rPr lang="fr-FR" sz="2100" b="1" dirty="0" err="1">
                      <a:solidFill>
                        <a:srgbClr val="0000FF"/>
                      </a:solidFill>
                      <a:latin typeface="Times New Roman" charset="0"/>
                      <a:cs typeface="+mn-cs"/>
                    </a:rPr>
                    <a:t>v</a:t>
                  </a:r>
                  <a:r>
                    <a:rPr lang="fr-FR" sz="2100" b="1" dirty="0" err="1">
                      <a:latin typeface="Times New Roman" charset="0"/>
                      <a:cs typeface="+mn-cs"/>
                    </a:rPr>
                    <a:t>.</a:t>
                  </a:r>
                  <a:r>
                    <a:rPr lang="fr-FR" sz="2100" b="1" dirty="0" err="1">
                      <a:solidFill>
                        <a:srgbClr val="FF00FF"/>
                      </a:solidFill>
                      <a:latin typeface="Times New Roman" charset="0"/>
                      <a:cs typeface="+mn-cs"/>
                    </a:rPr>
                    <a:t>n</a:t>
                  </a:r>
                  <a:r>
                    <a:rPr lang="fr-FR" sz="2100" b="1" dirty="0">
                      <a:latin typeface="Times New Roman" charset="0"/>
                      <a:cs typeface="+mn-cs"/>
                    </a:rPr>
                    <a:t>)</a:t>
                  </a:r>
                  <a:r>
                    <a:rPr lang="fr-FR" sz="2100" b="1" dirty="0">
                      <a:solidFill>
                        <a:srgbClr val="FF00FF"/>
                      </a:solidFill>
                      <a:latin typeface="Times New Roman" charset="0"/>
                      <a:cs typeface="+mn-cs"/>
                    </a:rPr>
                    <a:t> </a:t>
                  </a:r>
                  <a:r>
                    <a:rPr lang="fr-FR" sz="2100" dirty="0" err="1">
                      <a:solidFill>
                        <a:srgbClr val="FF00FF"/>
                      </a:solidFill>
                      <a:latin typeface="Times New Roman" charset="0"/>
                      <a:cs typeface="+mn-cs"/>
                    </a:rPr>
                    <a:t>dS</a:t>
                  </a:r>
                  <a:r>
                    <a:rPr lang="fr-FR" sz="2100" dirty="0">
                      <a:latin typeface="Times New Roman" charset="0"/>
                      <a:cs typeface="+mn-cs"/>
                    </a:rPr>
                    <a:t> </a:t>
                  </a:r>
                </a:p>
              </p:txBody>
            </p:sp>
            <p:sp>
              <p:nvSpPr>
                <p:cNvPr id="9277" name="Rectangle 61"/>
                <p:cNvSpPr>
                  <a:spLocks noChangeArrowheads="1"/>
                </p:cNvSpPr>
                <p:nvPr/>
              </p:nvSpPr>
              <p:spPr bwMode="auto">
                <a:xfrm>
                  <a:off x="4907" y="3756"/>
                  <a:ext cx="357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41575" tIns="20788" rIns="41575" bIns="20788">
                  <a:spAutoFit/>
                </a:bodyPr>
                <a:lstStyle/>
                <a:p>
                  <a:pPr defTabSz="801688">
                    <a:defRPr/>
                  </a:pPr>
                  <a:r>
                    <a:rPr lang="fr-FR" sz="2100">
                      <a:latin typeface="Times New Roman" charset="0"/>
                      <a:cs typeface="+mn-cs"/>
                    </a:rPr>
                    <a:t>= </a:t>
                  </a:r>
                  <a:r>
                    <a:rPr lang="fr-FR" sz="2800" b="1">
                      <a:solidFill>
                        <a:schemeClr val="tx2"/>
                      </a:solidFill>
                      <a:latin typeface="Times New Roman" charset="0"/>
                      <a:cs typeface="+mn-cs"/>
                    </a:rPr>
                    <a:t>-</a:t>
                  </a:r>
                  <a:endParaRPr lang="fr-FR" sz="2100">
                    <a:solidFill>
                      <a:srgbClr val="FF8000"/>
                    </a:solidFill>
                    <a:latin typeface="Times New Roman" charset="0"/>
                    <a:cs typeface="+mn-cs"/>
                  </a:endParaRPr>
                </a:p>
              </p:txBody>
            </p:sp>
          </p:grpSp>
          <p:grpSp>
            <p:nvGrpSpPr>
              <p:cNvPr id="8244" name="Group 70"/>
              <p:cNvGrpSpPr>
                <a:grpSpLocks/>
              </p:cNvGrpSpPr>
              <p:nvPr/>
            </p:nvGrpSpPr>
            <p:grpSpPr bwMode="auto">
              <a:xfrm>
                <a:off x="1680" y="801"/>
                <a:ext cx="1126" cy="679"/>
                <a:chOff x="1008" y="3600"/>
                <a:chExt cx="1449" cy="871"/>
              </a:xfrm>
            </p:grpSpPr>
            <p:graphicFrame>
              <p:nvGraphicFramePr>
                <p:cNvPr id="8245" name="Object 71"/>
                <p:cNvGraphicFramePr>
                  <a:graphicFrameLocks noChangeAspect="1"/>
                </p:cNvGraphicFramePr>
                <p:nvPr/>
              </p:nvGraphicFramePr>
              <p:xfrm>
                <a:off x="1008" y="3600"/>
                <a:ext cx="303" cy="57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3009" name="Équation" r:id="rId19" imgW="190500" imgH="368300" progId="Equation.3">
                        <p:embed/>
                      </p:oleObj>
                    </mc:Choice>
                    <mc:Fallback>
                      <p:oleObj name="Équation" r:id="rId19" imgW="190500" imgH="368300" progId="Equation.3">
                        <p:embed/>
                        <p:pic>
                          <p:nvPicPr>
                            <p:cNvPr id="0" name="Object 7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08" y="3600"/>
                              <a:ext cx="303" cy="5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00B8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8246" name="Group 72"/>
                <p:cNvGrpSpPr>
                  <a:grpSpLocks/>
                </p:cNvGrpSpPr>
                <p:nvPr/>
              </p:nvGrpSpPr>
              <p:grpSpPr bwMode="auto">
                <a:xfrm>
                  <a:off x="1275" y="3648"/>
                  <a:ext cx="1182" cy="823"/>
                  <a:chOff x="1258" y="1728"/>
                  <a:chExt cx="1182" cy="823"/>
                </a:xfrm>
              </p:grpSpPr>
              <p:graphicFrame>
                <p:nvGraphicFramePr>
                  <p:cNvPr id="8247" name="Object 73"/>
                  <p:cNvGraphicFramePr>
                    <a:graphicFrameLocks noChangeAspect="1"/>
                  </p:cNvGraphicFramePr>
                  <p:nvPr/>
                </p:nvGraphicFramePr>
                <p:xfrm>
                  <a:off x="1258" y="1728"/>
                  <a:ext cx="566" cy="72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43010" name="Équation" r:id="rId21" imgW="355600" imgH="368300" progId="Equation.3">
                          <p:embed/>
                        </p:oleObj>
                      </mc:Choice>
                      <mc:Fallback>
                        <p:oleObj name="Équation" r:id="rId21" imgW="355600" imgH="368300" progId="Equation.3">
                          <p:embed/>
                          <p:pic>
                            <p:nvPicPr>
                              <p:cNvPr id="0" name="Object 73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258" y="1728"/>
                                <a:ext cx="566" cy="72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="" xmlns:a14="http://schemas.microsoft.com/office/drawing/2010/main">
                                    <a:solidFill>
                                      <a:srgbClr val="00B8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=""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=""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7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9290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1606" y="1834"/>
                    <a:ext cx="834" cy="3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00B8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68" tIns="45734" rIns="91468" bIns="45734">
                    <a:spAutoFit/>
                  </a:bodyPr>
                  <a:lstStyle/>
                  <a:p>
                    <a:pPr>
                      <a:defRPr/>
                    </a:pPr>
                    <a:r>
                      <a:rPr lang="fr-FR" sz="2400" dirty="0" err="1">
                        <a:solidFill>
                          <a:srgbClr val="996633"/>
                        </a:solidFill>
                        <a:latin typeface="Symbol" charset="0"/>
                        <a:cs typeface="+mn-cs"/>
                      </a:rPr>
                      <a:t>r</a:t>
                    </a:r>
                    <a:r>
                      <a:rPr lang="fr-FR" sz="2400" b="1" dirty="0" err="1">
                        <a:solidFill>
                          <a:srgbClr val="996633"/>
                        </a:solidFill>
                        <a:latin typeface="Times New Roman" charset="0"/>
                        <a:cs typeface="+mn-cs"/>
                      </a:rPr>
                      <a:t>v</a:t>
                    </a:r>
                    <a:r>
                      <a:rPr lang="fr-FR" sz="2400" dirty="0">
                        <a:solidFill>
                          <a:srgbClr val="996633"/>
                        </a:solidFill>
                        <a:latin typeface="Symbol" charset="0"/>
                        <a:cs typeface="+mn-cs"/>
                      </a:rPr>
                      <a:t> </a:t>
                    </a:r>
                    <a:r>
                      <a:rPr lang="fr-FR" sz="2400" dirty="0" err="1">
                        <a:latin typeface="Times New Roman" charset="0"/>
                        <a:cs typeface="+mn-cs"/>
                      </a:rPr>
                      <a:t>dV</a:t>
                    </a:r>
                    <a:r>
                      <a:rPr lang="fr-FR" sz="2400" dirty="0">
                        <a:latin typeface="Times New Roman" charset="0"/>
                        <a:cs typeface="+mn-cs"/>
                      </a:rPr>
                      <a:t> </a:t>
                    </a:r>
                  </a:p>
                </p:txBody>
              </p:sp>
              <p:sp>
                <p:nvSpPr>
                  <p:cNvPr id="9291" name="Text 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45" y="2182"/>
                    <a:ext cx="328" cy="3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00B8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68" tIns="45734" rIns="91468" bIns="45734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1pPr>
                    <a:lvl2pPr marL="458788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fr-FR">
                        <a:latin typeface="Times New Roman" charset="0"/>
                        <a:cs typeface="+mn-cs"/>
                      </a:rPr>
                      <a:t>V</a:t>
                    </a:r>
                  </a:p>
                </p:txBody>
              </p:sp>
            </p:grpSp>
          </p:grpSp>
        </p:grpSp>
      </p:grp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6424613" y="6589737"/>
            <a:ext cx="2252662" cy="5857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r>
              <a:rPr lang="fr-FR" sz="3200">
                <a:solidFill>
                  <a:srgbClr val="FFFFFF"/>
                </a:solidFill>
              </a:rPr>
              <a:t>A RETENIR </a:t>
            </a:r>
          </a:p>
        </p:txBody>
      </p:sp>
      <p:sp>
        <p:nvSpPr>
          <p:cNvPr id="8203" name="Freeform 10"/>
          <p:cNvSpPr>
            <a:spLocks noChangeArrowheads="1"/>
          </p:cNvSpPr>
          <p:nvPr/>
        </p:nvSpPr>
        <p:spPr bwMode="auto">
          <a:xfrm>
            <a:off x="967657" y="1438969"/>
            <a:ext cx="2717800" cy="1603375"/>
          </a:xfrm>
          <a:custGeom>
            <a:avLst/>
            <a:gdLst>
              <a:gd name="T0" fmla="*/ 659679734 w 5250"/>
              <a:gd name="T1" fmla="*/ 9330045 h 3040"/>
              <a:gd name="T2" fmla="*/ 422451618 w 5250"/>
              <a:gd name="T3" fmla="*/ 64644787 h 3040"/>
              <a:gd name="T4" fmla="*/ 185544938 w 5250"/>
              <a:gd name="T5" fmla="*/ 229922431 h 3040"/>
              <a:gd name="T6" fmla="*/ 34990314 w 5250"/>
              <a:gd name="T7" fmla="*/ 466176340 h 3040"/>
              <a:gd name="T8" fmla="*/ 3531123 w 5250"/>
              <a:gd name="T9" fmla="*/ 702763014 h 3040"/>
              <a:gd name="T10" fmla="*/ 121984722 w 5250"/>
              <a:gd name="T11" fmla="*/ 907360585 h 3040"/>
              <a:gd name="T12" fmla="*/ 359212320 w 5250"/>
              <a:gd name="T13" fmla="*/ 986000967 h 3040"/>
              <a:gd name="T14" fmla="*/ 596439918 w 5250"/>
              <a:gd name="T15" fmla="*/ 1009659370 h 3040"/>
              <a:gd name="T16" fmla="*/ 833668033 w 5250"/>
              <a:gd name="T17" fmla="*/ 1009659370 h 3040"/>
              <a:gd name="T18" fmla="*/ 1078921146 w 5250"/>
              <a:gd name="T19" fmla="*/ 993998374 h 3040"/>
              <a:gd name="T20" fmla="*/ 1315827827 w 5250"/>
              <a:gd name="T21" fmla="*/ 954677920 h 3040"/>
              <a:gd name="T22" fmla="*/ 1553055942 w 5250"/>
              <a:gd name="T23" fmla="*/ 883368890 h 3040"/>
              <a:gd name="T24" fmla="*/ 1671509024 w 5250"/>
              <a:gd name="T25" fmla="*/ 647448272 h 3040"/>
              <a:gd name="T26" fmla="*/ 1640049833 w 5250"/>
              <a:gd name="T27" fmla="*/ 411194890 h 3040"/>
              <a:gd name="T28" fmla="*/ 1434281426 w 5250"/>
              <a:gd name="T29" fmla="*/ 206596791 h 3040"/>
              <a:gd name="T30" fmla="*/ 1197374228 w 5250"/>
              <a:gd name="T31" fmla="*/ 40986383 h 3040"/>
              <a:gd name="T32" fmla="*/ 960146630 w 5250"/>
              <a:gd name="T33" fmla="*/ 17327452 h 3040"/>
              <a:gd name="T34" fmla="*/ 722919032 w 5250"/>
              <a:gd name="T35" fmla="*/ 9330045 h 3040"/>
              <a:gd name="T36" fmla="*/ 683434326 w 5250"/>
              <a:gd name="T37" fmla="*/ 9330045 h 3040"/>
              <a:gd name="T38" fmla="*/ 659679734 w 5250"/>
              <a:gd name="T39" fmla="*/ 9330045 h 30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250" h="3040">
                <a:moveTo>
                  <a:pt x="2055" y="28"/>
                </a:moveTo>
                <a:cubicBezTo>
                  <a:pt x="1809" y="83"/>
                  <a:pt x="1552" y="104"/>
                  <a:pt x="1316" y="194"/>
                </a:cubicBezTo>
                <a:cubicBezTo>
                  <a:pt x="1034" y="301"/>
                  <a:pt x="803" y="499"/>
                  <a:pt x="578" y="690"/>
                </a:cubicBezTo>
                <a:cubicBezTo>
                  <a:pt x="356" y="878"/>
                  <a:pt x="152" y="1114"/>
                  <a:pt x="109" y="1399"/>
                </a:cubicBezTo>
                <a:cubicBezTo>
                  <a:pt x="73" y="1634"/>
                  <a:pt x="22" y="1862"/>
                  <a:pt x="11" y="2109"/>
                </a:cubicBezTo>
                <a:cubicBezTo>
                  <a:pt x="0" y="2367"/>
                  <a:pt x="114" y="2619"/>
                  <a:pt x="380" y="2723"/>
                </a:cubicBezTo>
                <a:cubicBezTo>
                  <a:pt x="624" y="2819"/>
                  <a:pt x="866" y="2907"/>
                  <a:pt x="1119" y="2959"/>
                </a:cubicBezTo>
                <a:cubicBezTo>
                  <a:pt x="1362" y="3009"/>
                  <a:pt x="1609" y="3036"/>
                  <a:pt x="1858" y="3030"/>
                </a:cubicBezTo>
                <a:cubicBezTo>
                  <a:pt x="2107" y="3024"/>
                  <a:pt x="2351" y="3022"/>
                  <a:pt x="2597" y="3030"/>
                </a:cubicBezTo>
                <a:cubicBezTo>
                  <a:pt x="2853" y="3039"/>
                  <a:pt x="3106" y="2994"/>
                  <a:pt x="3361" y="2983"/>
                </a:cubicBezTo>
                <a:cubicBezTo>
                  <a:pt x="3611" y="2971"/>
                  <a:pt x="3856" y="2917"/>
                  <a:pt x="4099" y="2865"/>
                </a:cubicBezTo>
                <a:cubicBezTo>
                  <a:pt x="4349" y="2811"/>
                  <a:pt x="4625" y="2816"/>
                  <a:pt x="4838" y="2651"/>
                </a:cubicBezTo>
                <a:cubicBezTo>
                  <a:pt x="5066" y="2475"/>
                  <a:pt x="5162" y="2203"/>
                  <a:pt x="5207" y="1943"/>
                </a:cubicBezTo>
                <a:cubicBezTo>
                  <a:pt x="5249" y="1708"/>
                  <a:pt x="5193" y="1463"/>
                  <a:pt x="5109" y="1234"/>
                </a:cubicBezTo>
                <a:cubicBezTo>
                  <a:pt x="4998" y="934"/>
                  <a:pt x="4706" y="796"/>
                  <a:pt x="4468" y="620"/>
                </a:cubicBezTo>
                <a:cubicBezTo>
                  <a:pt x="4230" y="444"/>
                  <a:pt x="4002" y="255"/>
                  <a:pt x="3730" y="123"/>
                </a:cubicBezTo>
                <a:cubicBezTo>
                  <a:pt x="3492" y="8"/>
                  <a:pt x="3238" y="49"/>
                  <a:pt x="2991" y="52"/>
                </a:cubicBezTo>
                <a:cubicBezTo>
                  <a:pt x="2744" y="55"/>
                  <a:pt x="2500" y="0"/>
                  <a:pt x="2252" y="28"/>
                </a:cubicBezTo>
                <a:lnTo>
                  <a:pt x="2129" y="28"/>
                </a:lnTo>
                <a:lnTo>
                  <a:pt x="2055" y="28"/>
                </a:lnTo>
              </a:path>
            </a:pathLst>
          </a:custGeom>
          <a:solidFill>
            <a:srgbClr val="CC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0" name="Grouper 9"/>
          <p:cNvGrpSpPr>
            <a:grpSpLocks/>
          </p:cNvGrpSpPr>
          <p:nvPr/>
        </p:nvGrpSpPr>
        <p:grpSpPr bwMode="auto">
          <a:xfrm>
            <a:off x="1845544" y="1764407"/>
            <a:ext cx="1828800" cy="641350"/>
            <a:chOff x="1917632" y="1621185"/>
            <a:chExt cx="1829115" cy="640688"/>
          </a:xfrm>
        </p:grpSpPr>
        <p:sp>
          <p:nvSpPr>
            <p:cNvPr id="179" name="Line 24"/>
            <p:cNvSpPr>
              <a:spLocks noChangeShapeType="1"/>
            </p:cNvSpPr>
            <p:nvPr/>
          </p:nvSpPr>
          <p:spPr bwMode="auto">
            <a:xfrm flipH="1" flipV="1">
              <a:off x="2757565" y="2122317"/>
              <a:ext cx="989182" cy="1395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80" name="Rectangle 25"/>
            <p:cNvSpPr>
              <a:spLocks noChangeArrowheads="1"/>
            </p:cNvSpPr>
            <p:nvPr/>
          </p:nvSpPr>
          <p:spPr bwMode="auto">
            <a:xfrm>
              <a:off x="1917632" y="1621185"/>
              <a:ext cx="1643346" cy="440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/>
            <a:p>
              <a:pPr defTabSz="1042988">
                <a:defRPr/>
              </a:pPr>
              <a:r>
                <a:rPr lang="fr-FR" sz="2700" b="1" dirty="0" err="1">
                  <a:solidFill>
                    <a:srgbClr val="FF0000"/>
                  </a:solidFill>
                  <a:latin typeface="Times New Roman" charset="0"/>
                  <a:cs typeface="+mn-cs"/>
                </a:rPr>
                <a:t>dF</a:t>
              </a:r>
              <a:r>
                <a:rPr lang="fr-FR" sz="2700" b="1" baseline="-25000" dirty="0" err="1">
                  <a:solidFill>
                    <a:srgbClr val="FF0000"/>
                  </a:solidFill>
                  <a:latin typeface="Times New Roman" charset="0"/>
                  <a:cs typeface="+mn-cs"/>
                </a:rPr>
                <a:t>p</a:t>
              </a:r>
              <a:r>
                <a:rPr lang="fr-FR" sz="2700" dirty="0">
                  <a:solidFill>
                    <a:srgbClr val="FF0000"/>
                  </a:solidFill>
                  <a:latin typeface="Times New Roman" charset="0"/>
                  <a:cs typeface="+mn-cs"/>
                </a:rPr>
                <a:t>= -</a:t>
              </a:r>
              <a:r>
                <a:rPr lang="fr-FR" sz="2700" dirty="0" err="1">
                  <a:solidFill>
                    <a:srgbClr val="FF0000"/>
                  </a:solidFill>
                  <a:latin typeface="Times New Roman" charset="0"/>
                  <a:cs typeface="+mn-cs"/>
                </a:rPr>
                <a:t>p</a:t>
              </a:r>
              <a:r>
                <a:rPr lang="fr-FR" sz="2700" b="1" dirty="0" err="1">
                  <a:solidFill>
                    <a:srgbClr val="FF00FF"/>
                  </a:solidFill>
                  <a:latin typeface="Times New Roman" charset="0"/>
                  <a:cs typeface="+mn-cs"/>
                </a:rPr>
                <a:t>n</a:t>
              </a:r>
              <a:r>
                <a:rPr lang="fr-FR" sz="2700" b="1" dirty="0">
                  <a:solidFill>
                    <a:srgbClr val="FF00FF"/>
                  </a:solidFill>
                  <a:latin typeface="Times New Roman" charset="0"/>
                  <a:cs typeface="+mn-cs"/>
                </a:rPr>
                <a:t> </a:t>
              </a:r>
              <a:r>
                <a:rPr lang="fr-FR" sz="2700" dirty="0" err="1">
                  <a:solidFill>
                    <a:srgbClr val="FF00FF"/>
                  </a:solidFill>
                  <a:latin typeface="Times New Roman" charset="0"/>
                  <a:cs typeface="+mn-cs"/>
                </a:rPr>
                <a:t>dS</a:t>
              </a:r>
              <a:endParaRPr lang="fr-FR" sz="2700" dirty="0">
                <a:solidFill>
                  <a:srgbClr val="FF00FF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159" name="Text Box 11"/>
          <p:cNvSpPr txBox="1">
            <a:spLocks noChangeArrowheads="1"/>
          </p:cNvSpPr>
          <p:nvPr/>
        </p:nvSpPr>
        <p:spPr bwMode="auto">
          <a:xfrm>
            <a:off x="1404219" y="2293044"/>
            <a:ext cx="3810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700">
                <a:latin typeface="Times New Roman" charset="0"/>
                <a:cs typeface="+mn-cs"/>
              </a:rPr>
              <a:t>V</a:t>
            </a:r>
          </a:p>
        </p:txBody>
      </p:sp>
      <p:sp>
        <p:nvSpPr>
          <p:cNvPr id="160" name="Text Box 12"/>
          <p:cNvSpPr txBox="1">
            <a:spLocks noChangeArrowheads="1"/>
          </p:cNvSpPr>
          <p:nvPr/>
        </p:nvSpPr>
        <p:spPr bwMode="auto">
          <a:xfrm>
            <a:off x="1116882" y="1261169"/>
            <a:ext cx="33337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700">
                <a:latin typeface="Times New Roman" charset="0"/>
                <a:cs typeface="+mn-cs"/>
              </a:rPr>
              <a:t>S</a:t>
            </a:r>
          </a:p>
        </p:txBody>
      </p:sp>
      <p:sp>
        <p:nvSpPr>
          <p:cNvPr id="161" name="Text Box 13"/>
          <p:cNvSpPr txBox="1">
            <a:spLocks noChangeArrowheads="1"/>
          </p:cNvSpPr>
          <p:nvPr/>
        </p:nvSpPr>
        <p:spPr bwMode="auto">
          <a:xfrm>
            <a:off x="3585444" y="2456557"/>
            <a:ext cx="47783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700">
                <a:solidFill>
                  <a:srgbClr val="FF00FF"/>
                </a:solidFill>
                <a:latin typeface="Times New Roman" charset="0"/>
                <a:cs typeface="+mn-cs"/>
              </a:rPr>
              <a:t>dS</a:t>
            </a:r>
          </a:p>
        </p:txBody>
      </p:sp>
      <p:sp>
        <p:nvSpPr>
          <p:cNvPr id="162" name="Line 14"/>
          <p:cNvSpPr>
            <a:spLocks noChangeShapeType="1"/>
          </p:cNvSpPr>
          <p:nvPr/>
        </p:nvSpPr>
        <p:spPr bwMode="auto">
          <a:xfrm>
            <a:off x="3660057" y="2421632"/>
            <a:ext cx="692150" cy="984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3" name="Text Box 15"/>
          <p:cNvSpPr txBox="1">
            <a:spLocks noChangeArrowheads="1"/>
          </p:cNvSpPr>
          <p:nvPr/>
        </p:nvSpPr>
        <p:spPr bwMode="auto">
          <a:xfrm>
            <a:off x="4296644" y="2332732"/>
            <a:ext cx="333375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700" b="1">
                <a:solidFill>
                  <a:srgbClr val="FF00FF"/>
                </a:solidFill>
                <a:latin typeface="Times New Roman" charset="0"/>
                <a:cs typeface="+mn-cs"/>
              </a:rPr>
              <a:t>n</a:t>
            </a:r>
            <a:endParaRPr lang="fr-FR" sz="2700">
              <a:solidFill>
                <a:srgbClr val="FF00FF"/>
              </a:solidFill>
              <a:latin typeface="Times New Roman" charset="0"/>
              <a:cs typeface="+mn-cs"/>
            </a:endParaRPr>
          </a:p>
        </p:txBody>
      </p:sp>
      <p:sp>
        <p:nvSpPr>
          <p:cNvPr id="164" name="Line 16"/>
          <p:cNvSpPr>
            <a:spLocks noChangeShapeType="1"/>
          </p:cNvSpPr>
          <p:nvPr/>
        </p:nvSpPr>
        <p:spPr bwMode="auto">
          <a:xfrm flipH="1">
            <a:off x="3641007" y="2272407"/>
            <a:ext cx="44450" cy="3032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5" name="Line 17"/>
          <p:cNvSpPr>
            <a:spLocks noChangeShapeType="1"/>
          </p:cNvSpPr>
          <p:nvPr/>
        </p:nvSpPr>
        <p:spPr bwMode="auto">
          <a:xfrm flipH="1" flipV="1">
            <a:off x="299319" y="2162869"/>
            <a:ext cx="681038" cy="10953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6" name="Text Box 18"/>
          <p:cNvSpPr txBox="1">
            <a:spLocks noChangeArrowheads="1"/>
          </p:cNvSpPr>
          <p:nvPr/>
        </p:nvSpPr>
        <p:spPr bwMode="auto">
          <a:xfrm>
            <a:off x="-56281" y="1926332"/>
            <a:ext cx="333375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700" b="1">
                <a:solidFill>
                  <a:srgbClr val="FF00FF"/>
                </a:solidFill>
                <a:latin typeface="Times New Roman" charset="0"/>
                <a:cs typeface="+mn-cs"/>
              </a:rPr>
              <a:t>n</a:t>
            </a:r>
            <a:endParaRPr lang="fr-FR" sz="2700">
              <a:solidFill>
                <a:srgbClr val="FF00FF"/>
              </a:solidFill>
              <a:latin typeface="Times New Roman" charset="0"/>
              <a:cs typeface="+mn-cs"/>
            </a:endParaRPr>
          </a:p>
        </p:txBody>
      </p:sp>
      <p:sp>
        <p:nvSpPr>
          <p:cNvPr id="167" name="Line 19"/>
          <p:cNvSpPr>
            <a:spLocks noChangeShapeType="1"/>
          </p:cNvSpPr>
          <p:nvPr/>
        </p:nvSpPr>
        <p:spPr bwMode="auto">
          <a:xfrm flipH="1">
            <a:off x="978769" y="2159694"/>
            <a:ext cx="36513" cy="25558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8" name="Text Box 20"/>
          <p:cNvSpPr txBox="1">
            <a:spLocks noChangeArrowheads="1"/>
          </p:cNvSpPr>
          <p:nvPr/>
        </p:nvSpPr>
        <p:spPr bwMode="auto">
          <a:xfrm>
            <a:off x="1059732" y="2035869"/>
            <a:ext cx="47625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700">
                <a:solidFill>
                  <a:srgbClr val="FF00FF"/>
                </a:solidFill>
                <a:latin typeface="Times New Roman" charset="0"/>
                <a:cs typeface="+mn-cs"/>
              </a:rPr>
              <a:t>dS</a:t>
            </a:r>
          </a:p>
        </p:txBody>
      </p:sp>
      <p:grpSp>
        <p:nvGrpSpPr>
          <p:cNvPr id="8" name="Grouper 7"/>
          <p:cNvGrpSpPr>
            <a:grpSpLocks/>
          </p:cNvGrpSpPr>
          <p:nvPr/>
        </p:nvGrpSpPr>
        <p:grpSpPr bwMode="auto">
          <a:xfrm>
            <a:off x="1913807" y="2551807"/>
            <a:ext cx="1908175" cy="1517650"/>
            <a:chOff x="1986588" y="2408942"/>
            <a:chExt cx="1907543" cy="1516624"/>
          </a:xfrm>
        </p:grpSpPr>
        <p:sp>
          <p:nvSpPr>
            <p:cNvPr id="169" name="Rectangle 27"/>
            <p:cNvSpPr>
              <a:spLocks noChangeArrowheads="1"/>
            </p:cNvSpPr>
            <p:nvPr/>
          </p:nvSpPr>
          <p:spPr bwMode="auto">
            <a:xfrm rot="20679587" flipV="1">
              <a:off x="2099263" y="2408942"/>
              <a:ext cx="336439" cy="325217"/>
            </a:xfrm>
            <a:prstGeom prst="rect">
              <a:avLst/>
            </a:prstGeom>
            <a:solidFill>
              <a:srgbClr val="00B8FF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600000" lon="600000" rev="0"/>
              </a:camera>
              <a:lightRig rig="legacyFlat3" dir="b"/>
            </a:scene3d>
            <a:sp3d extrusionH="201600" prstMaterial="legacyWireframe">
              <a:bevelT w="13500" h="13500" prst="angle"/>
              <a:bevelB w="13500" h="13500" prst="angle"/>
              <a:extrusionClr>
                <a:srgbClr val="00B8FF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lIns="118939" tIns="59470" rIns="118939" bIns="59470" anchor="ctr">
              <a:flatTx/>
            </a:bodyPr>
            <a:lstStyle/>
            <a:p>
              <a:pPr algn="ctr" defTabSz="1042988">
                <a:defRPr/>
              </a:pPr>
              <a:endParaRPr lang="fr-FR" sz="2700">
                <a:solidFill>
                  <a:schemeClr val="hlink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8235" name="Group 30"/>
            <p:cNvGrpSpPr>
              <a:grpSpLocks/>
            </p:cNvGrpSpPr>
            <p:nvPr/>
          </p:nvGrpSpPr>
          <p:grpSpPr bwMode="auto">
            <a:xfrm>
              <a:off x="1986588" y="2515637"/>
              <a:ext cx="1907543" cy="1409929"/>
              <a:chOff x="1312" y="1610"/>
              <a:chExt cx="1232" cy="965"/>
            </a:xfrm>
          </p:grpSpPr>
          <p:sp>
            <p:nvSpPr>
              <p:cNvPr id="177" name="Line 31"/>
              <p:cNvSpPr>
                <a:spLocks noChangeShapeType="1"/>
              </p:cNvSpPr>
              <p:nvPr/>
            </p:nvSpPr>
            <p:spPr bwMode="auto">
              <a:xfrm>
                <a:off x="1543" y="1610"/>
                <a:ext cx="0" cy="57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18939" tIns="59470" rIns="118939" bIns="59470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78" name="Rectangle 32"/>
              <p:cNvSpPr>
                <a:spLocks noChangeArrowheads="1"/>
              </p:cNvSpPr>
              <p:nvPr/>
            </p:nvSpPr>
            <p:spPr bwMode="auto">
              <a:xfrm>
                <a:off x="1312" y="2208"/>
                <a:ext cx="1232" cy="3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18939" tIns="59470" rIns="118939" bIns="59470">
                <a:spAutoFit/>
              </a:bodyPr>
              <a:lstStyle/>
              <a:p>
                <a:pPr defTabSz="1042988">
                  <a:defRPr/>
                </a:pPr>
                <a:r>
                  <a:rPr lang="fr-FR" sz="2700" b="1" dirty="0" err="1">
                    <a:solidFill>
                      <a:srgbClr val="800000"/>
                    </a:solidFill>
                    <a:latin typeface="Times" charset="0"/>
                    <a:cs typeface="+mn-cs"/>
                  </a:rPr>
                  <a:t>dF</a:t>
                </a:r>
                <a:r>
                  <a:rPr lang="fr-FR" sz="2700" baseline="-25000" dirty="0" err="1">
                    <a:solidFill>
                      <a:srgbClr val="800000"/>
                    </a:solidFill>
                    <a:latin typeface="Times" charset="0"/>
                    <a:cs typeface="+mn-cs"/>
                  </a:rPr>
                  <a:t>p</a:t>
                </a:r>
                <a:r>
                  <a:rPr lang="fr-FR" sz="2700" dirty="0">
                    <a:solidFill>
                      <a:srgbClr val="800000"/>
                    </a:solidFill>
                    <a:latin typeface="Times" charset="0"/>
                    <a:cs typeface="+mn-cs"/>
                  </a:rPr>
                  <a:t> = </a:t>
                </a:r>
                <a:r>
                  <a:rPr lang="fr-FR" sz="2700" dirty="0" err="1">
                    <a:solidFill>
                      <a:srgbClr val="800000"/>
                    </a:solidFill>
                    <a:latin typeface="Symbol" charset="0"/>
                    <a:cs typeface="+mn-cs"/>
                  </a:rPr>
                  <a:t>r</a:t>
                </a:r>
                <a:r>
                  <a:rPr lang="fr-FR" sz="2700" b="1" dirty="0" err="1">
                    <a:solidFill>
                      <a:srgbClr val="800000"/>
                    </a:solidFill>
                    <a:latin typeface="Times New Roman" charset="0"/>
                    <a:cs typeface="+mn-cs"/>
                  </a:rPr>
                  <a:t>g</a:t>
                </a:r>
                <a:r>
                  <a:rPr lang="fr-FR" sz="2700" dirty="0" err="1">
                    <a:solidFill>
                      <a:srgbClr val="800000"/>
                    </a:solidFill>
                    <a:latin typeface="Times New Roman" charset="0"/>
                    <a:cs typeface="+mn-cs"/>
                  </a:rPr>
                  <a:t>dV</a:t>
                </a:r>
                <a:endParaRPr lang="fr-FR" sz="2700" dirty="0">
                  <a:solidFill>
                    <a:srgbClr val="800000"/>
                  </a:solidFill>
                  <a:latin typeface="Times New Roman" charset="0"/>
                  <a:cs typeface="+mn-cs"/>
                </a:endParaRPr>
              </a:p>
            </p:txBody>
          </p:sp>
        </p:grpSp>
      </p:grpSp>
      <p:grpSp>
        <p:nvGrpSpPr>
          <p:cNvPr id="11" name="Grouper 10"/>
          <p:cNvGrpSpPr>
            <a:grpSpLocks/>
          </p:cNvGrpSpPr>
          <p:nvPr/>
        </p:nvGrpSpPr>
        <p:grpSpPr bwMode="auto">
          <a:xfrm>
            <a:off x="3687045" y="1261169"/>
            <a:ext cx="2377207" cy="1138238"/>
            <a:chOff x="3758978" y="1117129"/>
            <a:chExt cx="2377496" cy="1139427"/>
          </a:xfrm>
        </p:grpSpPr>
        <p:grpSp>
          <p:nvGrpSpPr>
            <p:cNvPr id="8229" name="Grouper 8"/>
            <p:cNvGrpSpPr>
              <a:grpSpLocks/>
            </p:cNvGrpSpPr>
            <p:nvPr/>
          </p:nvGrpSpPr>
          <p:grpSpPr bwMode="auto">
            <a:xfrm>
              <a:off x="3758978" y="1117129"/>
              <a:ext cx="2377496" cy="1139427"/>
              <a:chOff x="3758978" y="1117129"/>
              <a:chExt cx="2377496" cy="1139427"/>
            </a:xfrm>
          </p:grpSpPr>
          <p:sp>
            <p:nvSpPr>
              <p:cNvPr id="175" name="Line 60"/>
              <p:cNvSpPr>
                <a:spLocks noChangeShapeType="1"/>
              </p:cNvSpPr>
              <p:nvPr/>
            </p:nvSpPr>
            <p:spPr bwMode="auto">
              <a:xfrm rot="5400000" flipH="1" flipV="1">
                <a:off x="3648332" y="1712469"/>
                <a:ext cx="654733" cy="433441"/>
              </a:xfrm>
              <a:prstGeom prst="line">
                <a:avLst/>
              </a:prstGeom>
              <a:noFill/>
              <a:ln w="28575">
                <a:solidFill>
                  <a:srgbClr val="15B003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18939" tIns="59470" rIns="118939" bIns="59470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76" name="Rectangle 61"/>
              <p:cNvSpPr>
                <a:spLocks noChangeArrowheads="1"/>
              </p:cNvSpPr>
              <p:nvPr/>
            </p:nvSpPr>
            <p:spPr bwMode="auto">
              <a:xfrm>
                <a:off x="3923671" y="1117129"/>
                <a:ext cx="2212803" cy="5361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18939" tIns="59470" rIns="118939" bIns="59470">
                <a:spAutoFit/>
              </a:bodyPr>
              <a:lstStyle/>
              <a:p>
                <a:pPr defTabSz="1042988">
                  <a:defRPr/>
                </a:pPr>
                <a:r>
                  <a:rPr lang="fr-FR" sz="2700" b="1" dirty="0" err="1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dF</a:t>
                </a:r>
                <a:r>
                  <a:rPr lang="fr-FR" sz="2700" b="1" baseline="-25000" dirty="0" err="1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v</a:t>
                </a:r>
                <a:r>
                  <a:rPr lang="fr-FR" sz="2700" dirty="0">
                    <a:solidFill>
                      <a:srgbClr val="15B003"/>
                    </a:solidFill>
                    <a:latin typeface="Times New Roman" charset="0"/>
                    <a:cs typeface="+mn-cs"/>
                  </a:rPr>
                  <a:t>=</a:t>
                </a:r>
                <a:r>
                  <a:rPr lang="fr-FR" sz="2700" b="1" dirty="0">
                    <a:solidFill>
                      <a:srgbClr val="15B003"/>
                    </a:solidFill>
                    <a:latin typeface="Symbol" charset="0"/>
                    <a:cs typeface="+mn-cs"/>
                  </a:rPr>
                  <a:t> </a:t>
                </a:r>
                <a:r>
                  <a:rPr lang="fr-FR" sz="2700" b="1" dirty="0" err="1">
                    <a:solidFill>
                      <a:srgbClr val="15B003"/>
                    </a:solidFill>
                    <a:latin typeface="Symbol" charset="0"/>
                    <a:cs typeface="+mn-cs"/>
                  </a:rPr>
                  <a:t>s</a:t>
                </a:r>
                <a:r>
                  <a:rPr lang="fr-FR" sz="2700" b="1" baseline="-25000" dirty="0" err="1">
                    <a:solidFill>
                      <a:srgbClr val="15B003"/>
                    </a:solidFill>
                    <a:latin typeface="Times" charset="0"/>
                    <a:cs typeface="+mn-cs"/>
                  </a:rPr>
                  <a:t>v </a:t>
                </a:r>
                <a:r>
                  <a:rPr lang="fr-FR" sz="2700" b="1" dirty="0">
                    <a:latin typeface="Times" charset="0"/>
                    <a:cs typeface="+mn-cs"/>
                  </a:rPr>
                  <a:t>.</a:t>
                </a:r>
                <a:r>
                  <a:rPr lang="fr-FR" sz="2700" b="1" dirty="0">
                    <a:solidFill>
                      <a:srgbClr val="15B003"/>
                    </a:solidFill>
                    <a:latin typeface="Times" charset="0"/>
                    <a:cs typeface="+mn-cs"/>
                  </a:rPr>
                  <a:t> </a:t>
                </a:r>
                <a:r>
                  <a:rPr lang="fr-FR" sz="2700" b="1" dirty="0">
                    <a:solidFill>
                      <a:srgbClr val="FF00FF"/>
                    </a:solidFill>
                    <a:latin typeface="Times" charset="0"/>
                    <a:cs typeface="+mn-cs"/>
                  </a:rPr>
                  <a:t>n</a:t>
                </a:r>
                <a:r>
                  <a:rPr lang="fr-FR" sz="2700" b="1" baseline="-25000" dirty="0">
                    <a:solidFill>
                      <a:srgbClr val="15B003"/>
                    </a:solidFill>
                    <a:latin typeface="Times" charset="0"/>
                    <a:cs typeface="+mn-cs"/>
                  </a:rPr>
                  <a:t> </a:t>
                </a:r>
                <a:r>
                  <a:rPr lang="fr-FR" sz="2700" dirty="0" err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dS</a:t>
                </a:r>
                <a:endParaRPr lang="fr-FR" sz="2700" dirty="0">
                  <a:solidFill>
                    <a:srgbClr val="FF00FF"/>
                  </a:solidFill>
                  <a:latin typeface="Times New Roman" charset="0"/>
                  <a:cs typeface="+mn-cs"/>
                </a:endParaRPr>
              </a:p>
            </p:txBody>
          </p:sp>
        </p:grpSp>
        <p:sp>
          <p:nvSpPr>
            <p:cNvPr id="172" name="Line 64"/>
            <p:cNvSpPr>
              <a:spLocks noChangeShapeType="1"/>
            </p:cNvSpPr>
            <p:nvPr/>
          </p:nvSpPr>
          <p:spPr bwMode="auto">
            <a:xfrm>
              <a:off x="4912190" y="1295214"/>
              <a:ext cx="223864" cy="0"/>
            </a:xfrm>
            <a:prstGeom prst="line">
              <a:avLst/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73" name="Line 65"/>
            <p:cNvSpPr>
              <a:spLocks noChangeShapeType="1"/>
            </p:cNvSpPr>
            <p:nvPr/>
          </p:nvSpPr>
          <p:spPr bwMode="auto">
            <a:xfrm>
              <a:off x="4912190" y="1239593"/>
              <a:ext cx="223864" cy="0"/>
            </a:xfrm>
            <a:prstGeom prst="line">
              <a:avLst/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8939" tIns="59470" rIns="118939" bIns="59470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174" name="Text Box 72"/>
          <p:cNvSpPr txBox="1">
            <a:spLocks noChangeArrowheads="1"/>
          </p:cNvSpPr>
          <p:nvPr/>
        </p:nvSpPr>
        <p:spPr bwMode="auto">
          <a:xfrm>
            <a:off x="2696444" y="2443857"/>
            <a:ext cx="5175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>
                <a:solidFill>
                  <a:schemeClr val="accent2"/>
                </a:solidFill>
                <a:latin typeface="Times New Roman" charset="0"/>
                <a:cs typeface="+mn-cs"/>
              </a:rPr>
              <a:t>dV</a:t>
            </a:r>
          </a:p>
        </p:txBody>
      </p:sp>
      <p:grpSp>
        <p:nvGrpSpPr>
          <p:cNvPr id="13" name="Grouper 12"/>
          <p:cNvGrpSpPr>
            <a:grpSpLocks/>
          </p:cNvGrpSpPr>
          <p:nvPr/>
        </p:nvGrpSpPr>
        <p:grpSpPr bwMode="auto">
          <a:xfrm>
            <a:off x="8502650" y="4400550"/>
            <a:ext cx="1654175" cy="1784350"/>
            <a:chOff x="8502650" y="4400128"/>
            <a:chExt cx="1653944" cy="1784350"/>
          </a:xfrm>
        </p:grpSpPr>
        <p:grpSp>
          <p:nvGrpSpPr>
            <p:cNvPr id="8220" name="Group 39"/>
            <p:cNvGrpSpPr>
              <a:grpSpLocks/>
            </p:cNvGrpSpPr>
            <p:nvPr/>
          </p:nvGrpSpPr>
          <p:grpSpPr bwMode="auto">
            <a:xfrm>
              <a:off x="8502650" y="4400128"/>
              <a:ext cx="990600" cy="1142334"/>
              <a:chOff x="5136" y="1152"/>
              <a:chExt cx="624" cy="720"/>
            </a:xfrm>
          </p:grpSpPr>
          <p:graphicFrame>
            <p:nvGraphicFramePr>
              <p:cNvPr id="8227" name="Object 40"/>
              <p:cNvGraphicFramePr>
                <a:graphicFrameLocks noChangeAspect="1"/>
              </p:cNvGraphicFramePr>
              <p:nvPr/>
            </p:nvGraphicFramePr>
            <p:xfrm>
              <a:off x="5136" y="1152"/>
              <a:ext cx="381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11" name="Équation" r:id="rId23" imgW="292100" imgH="368300" progId="Equation.3">
                      <p:embed/>
                    </p:oleObj>
                  </mc:Choice>
                  <mc:Fallback>
                    <p:oleObj name="Équation" r:id="rId23" imgW="292100" imgH="368300" progId="Equation.3">
                      <p:embed/>
                      <p:pic>
                        <p:nvPicPr>
                          <p:cNvPr id="0" name="Object 4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36" y="1152"/>
                            <a:ext cx="381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00B8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257" name="Rectangle 41"/>
              <p:cNvSpPr>
                <a:spLocks noChangeArrowheads="1"/>
              </p:cNvSpPr>
              <p:nvPr/>
            </p:nvSpPr>
            <p:spPr bwMode="auto">
              <a:xfrm>
                <a:off x="5173" y="1558"/>
                <a:ext cx="587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68" tIns="45734" rIns="91468" bIns="45734">
                <a:spAutoFit/>
              </a:bodyPr>
              <a:lstStyle/>
              <a:p>
                <a:pPr>
                  <a:defRPr/>
                </a:pPr>
                <a:r>
                  <a:rPr lang="fr-FR" sz="2400">
                    <a:latin typeface="Times New Roman" charset="0"/>
                    <a:cs typeface="+mn-cs"/>
                  </a:rPr>
                  <a:t>S</a:t>
                </a:r>
                <a:endParaRPr lang="fr-FR" sz="2400" baseline="-25000">
                  <a:solidFill>
                    <a:srgbClr val="15C300"/>
                  </a:solidFill>
                  <a:latin typeface="Times New Roman" charset="0"/>
                  <a:cs typeface="+mn-cs"/>
                </a:endParaRPr>
              </a:p>
            </p:txBody>
          </p:sp>
        </p:grpSp>
        <p:sp>
          <p:nvSpPr>
            <p:cNvPr id="9260" name="AutoShape 44"/>
            <p:cNvSpPr>
              <a:spLocks/>
            </p:cNvSpPr>
            <p:nvPr/>
          </p:nvSpPr>
          <p:spPr bwMode="auto">
            <a:xfrm rot="5400000">
              <a:off x="9183577" y="4743134"/>
              <a:ext cx="228600" cy="1523787"/>
            </a:xfrm>
            <a:prstGeom prst="rightBrace">
              <a:avLst>
                <a:gd name="adj1" fmla="val 5222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68" tIns="45734" rIns="91468" bIns="45734">
              <a:spAutoFit/>
            </a:bodyPr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9261" name="Text Box 45"/>
            <p:cNvSpPr txBox="1">
              <a:spLocks noChangeArrowheads="1"/>
            </p:cNvSpPr>
            <p:nvPr/>
          </p:nvSpPr>
          <p:spPr bwMode="auto">
            <a:xfrm>
              <a:off x="8577253" y="5543128"/>
              <a:ext cx="1441249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68" tIns="45734" rIns="91468" bIns="4573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7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fr-FR" sz="1800">
                  <a:latin typeface="Times New Roman" charset="0"/>
                  <a:cs typeface="+mn-cs"/>
                </a:rPr>
                <a:t>Frottement</a:t>
              </a:r>
            </a:p>
            <a:p>
              <a:pPr algn="ctr">
                <a:defRPr/>
              </a:pPr>
              <a:r>
                <a:rPr lang="fr-FR" sz="1800">
                  <a:latin typeface="Times New Roman" charset="0"/>
                  <a:cs typeface="+mn-cs"/>
                </a:rPr>
                <a:t>visqueux</a:t>
              </a:r>
            </a:p>
          </p:txBody>
        </p:sp>
        <p:grpSp>
          <p:nvGrpSpPr>
            <p:cNvPr id="8223" name="Grouper 11"/>
            <p:cNvGrpSpPr>
              <a:grpSpLocks/>
            </p:cNvGrpSpPr>
            <p:nvPr/>
          </p:nvGrpSpPr>
          <p:grpSpPr bwMode="auto">
            <a:xfrm>
              <a:off x="8800703" y="4501505"/>
              <a:ext cx="1355891" cy="535600"/>
              <a:chOff x="4408215" y="3133353"/>
              <a:chExt cx="1355891" cy="535600"/>
            </a:xfrm>
          </p:grpSpPr>
          <p:sp>
            <p:nvSpPr>
              <p:cNvPr id="186" name="Rectangle 61"/>
              <p:cNvSpPr>
                <a:spLocks noChangeArrowheads="1"/>
              </p:cNvSpPr>
              <p:nvPr/>
            </p:nvSpPr>
            <p:spPr bwMode="auto">
              <a:xfrm>
                <a:off x="4408570" y="3133576"/>
                <a:ext cx="1355536" cy="5349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18939" tIns="59470" rIns="118939" bIns="59470">
                <a:spAutoFit/>
              </a:bodyPr>
              <a:lstStyle/>
              <a:p>
                <a:pPr defTabSz="1042988">
                  <a:defRPr/>
                </a:pPr>
                <a:r>
                  <a:rPr lang="fr-FR" sz="2700" b="1" dirty="0" err="1">
                    <a:solidFill>
                      <a:srgbClr val="15B003"/>
                    </a:solidFill>
                    <a:latin typeface="Symbol" charset="0"/>
                    <a:cs typeface="+mn-cs"/>
                  </a:rPr>
                  <a:t>s</a:t>
                </a:r>
                <a:r>
                  <a:rPr lang="fr-FR" sz="2700" b="1" baseline="-25000" dirty="0" err="1">
                    <a:solidFill>
                      <a:srgbClr val="15B003"/>
                    </a:solidFill>
                    <a:latin typeface="Times" charset="0"/>
                    <a:cs typeface="+mn-cs"/>
                  </a:rPr>
                  <a:t>v</a:t>
                </a:r>
                <a:r>
                  <a:rPr lang="fr-FR" sz="2700" b="1" dirty="0">
                    <a:solidFill>
                      <a:srgbClr val="000000"/>
                    </a:solidFill>
                    <a:latin typeface="Times" charset="0"/>
                    <a:cs typeface="+mn-cs"/>
                  </a:rPr>
                  <a:t>.</a:t>
                </a:r>
                <a:r>
                  <a:rPr lang="fr-FR" sz="2700" b="1" dirty="0">
                    <a:solidFill>
                      <a:srgbClr val="15B003"/>
                    </a:solidFill>
                    <a:latin typeface="Times" charset="0"/>
                    <a:cs typeface="+mn-cs"/>
                  </a:rPr>
                  <a:t> </a:t>
                </a:r>
                <a:r>
                  <a:rPr lang="fr-FR" sz="2700" b="1" dirty="0">
                    <a:solidFill>
                      <a:srgbClr val="FF00FF"/>
                    </a:solidFill>
                    <a:latin typeface="Times" charset="0"/>
                    <a:cs typeface="+mn-cs"/>
                  </a:rPr>
                  <a:t>n</a:t>
                </a:r>
                <a:r>
                  <a:rPr lang="fr-FR" sz="2700" b="1" baseline="-25000" dirty="0">
                    <a:solidFill>
                      <a:srgbClr val="15B003"/>
                    </a:solidFill>
                    <a:latin typeface="Times" charset="0"/>
                    <a:cs typeface="+mn-cs"/>
                  </a:rPr>
                  <a:t> </a:t>
                </a:r>
                <a:r>
                  <a:rPr lang="fr-FR" sz="2700" dirty="0" err="1">
                    <a:solidFill>
                      <a:srgbClr val="FF00FF"/>
                    </a:solidFill>
                    <a:latin typeface="Times New Roman" charset="0"/>
                    <a:cs typeface="+mn-cs"/>
                  </a:rPr>
                  <a:t>dS</a:t>
                </a:r>
                <a:endParaRPr lang="fr-FR" sz="2700" dirty="0">
                  <a:solidFill>
                    <a:srgbClr val="FF00FF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187" name="Line 64"/>
              <p:cNvSpPr>
                <a:spLocks noChangeShapeType="1"/>
              </p:cNvSpPr>
              <p:nvPr/>
            </p:nvSpPr>
            <p:spPr bwMode="auto">
              <a:xfrm>
                <a:off x="4553013" y="3278039"/>
                <a:ext cx="222219" cy="0"/>
              </a:xfrm>
              <a:prstGeom prst="line">
                <a:avLst/>
              </a:prstGeom>
              <a:noFill/>
              <a:ln w="19050">
                <a:solidFill>
                  <a:srgbClr val="33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18939" tIns="59470" rIns="118939" bIns="59470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sp>
            <p:nvSpPr>
              <p:cNvPr id="188" name="Line 65"/>
              <p:cNvSpPr>
                <a:spLocks noChangeShapeType="1"/>
              </p:cNvSpPr>
              <p:nvPr/>
            </p:nvSpPr>
            <p:spPr bwMode="auto">
              <a:xfrm>
                <a:off x="4553013" y="3222476"/>
                <a:ext cx="222219" cy="0"/>
              </a:xfrm>
              <a:prstGeom prst="line">
                <a:avLst/>
              </a:prstGeom>
              <a:noFill/>
              <a:ln w="19050">
                <a:solidFill>
                  <a:srgbClr val="33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18939" tIns="59470" rIns="118939" bIns="59470">
                <a:spAutoFit/>
              </a:bodyPr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</p:grpSp>
      </p:grpSp>
      <p:sp>
        <p:nvSpPr>
          <p:cNvPr id="94" name="AutoShape 36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6C7DAFA1-24C9-954B-A569-9D45ED843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6036" y="6527528"/>
            <a:ext cx="625123" cy="603485"/>
          </a:xfrm>
          <a:prstGeom prst="actionButtonReturn">
            <a:avLst/>
          </a:prstGeom>
          <a:solidFill>
            <a:srgbClr val="FFFFFF"/>
          </a:solidFill>
          <a:ln w="6350">
            <a:solidFill>
              <a:schemeClr val="tx1">
                <a:lumMod val="65000"/>
                <a:lumOff val="35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  <a:scene3d>
            <a:camera prst="orthographicFront"/>
            <a:lightRig rig="threePt" dir="t"/>
          </a:scene3d>
          <a:sp3d extrusionH="44450" prstMaterial="plastic">
            <a:bevelT w="82550" prst="coolSlant"/>
            <a:extrusionClr>
              <a:schemeClr val="tx1"/>
            </a:extrusionClr>
          </a:sp3d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881"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4" grpId="0" animBg="1"/>
      <p:bldP spid="94" grpId="0" animBg="1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Chalkboard"/>
        <a:ea typeface="ＭＳ Ｐゴシック"/>
        <a:cs typeface=""/>
      </a:majorFont>
      <a:minorFont>
        <a:latin typeface="Nimbus Roman No9 L"/>
        <a:ea typeface="ＭＳ Ｐゴシック"/>
        <a:cs typeface="Kochi Gothic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  <a:ea typeface="ＭＳ Ｐゴシック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quationConservation">
  <a:themeElements>
    <a:clrScheme name="EquationConservation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EquationConservation">
      <a:majorFont>
        <a:latin typeface="Chalkboard"/>
        <a:ea typeface="ＭＳ Ｐゴシック"/>
        <a:cs typeface=""/>
      </a:majorFont>
      <a:minorFont>
        <a:latin typeface="Nimbus Roman No9 L"/>
        <a:ea typeface="ＭＳ Ｐゴシック"/>
        <a:cs typeface="Kochi Gothic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  <a:ea typeface="ＭＳ Ｐゴシック" charset="0"/>
          </a:defRPr>
        </a:defPPr>
      </a:lstStyle>
    </a:lnDef>
  </a:objectDefaults>
  <a:extraClrSchemeLst>
    <a:extraClrScheme>
      <a:clrScheme name="EquationConserv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quationConserv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quationConserv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quationConserv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quationConserv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quationConserv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quationConserv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Modèle par défaut 3">
    <a:dk1>
      <a:srgbClr val="000000"/>
    </a:dk1>
    <a:lt1>
      <a:srgbClr val="FFFFCC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E2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10.xml><?xml version="1.0" encoding="utf-8"?>
<a:themeOverride xmlns:a="http://schemas.openxmlformats.org/drawingml/2006/main">
  <a:clrScheme name="Modèle par défaut 3">
    <a:dk1>
      <a:srgbClr val="000000"/>
    </a:dk1>
    <a:lt1>
      <a:srgbClr val="FFFFCC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E2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11.xml><?xml version="1.0" encoding="utf-8"?>
<a:themeOverride xmlns:a="http://schemas.openxmlformats.org/drawingml/2006/main">
  <a:clrScheme name="Modèle par défaut 3">
    <a:dk1>
      <a:srgbClr val="000000"/>
    </a:dk1>
    <a:lt1>
      <a:srgbClr val="FFFFCC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E2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12.xml><?xml version="1.0" encoding="utf-8"?>
<a:themeOverride xmlns:a="http://schemas.openxmlformats.org/drawingml/2006/main">
  <a:clrScheme name="Modèle par défaut 3">
    <a:dk1>
      <a:srgbClr val="000000"/>
    </a:dk1>
    <a:lt1>
      <a:srgbClr val="FFFFCC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E2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13.xml><?xml version="1.0" encoding="utf-8"?>
<a:themeOverride xmlns:a="http://schemas.openxmlformats.org/drawingml/2006/main">
  <a:clrScheme name="Modèle par défaut 3">
    <a:dk1>
      <a:srgbClr val="000000"/>
    </a:dk1>
    <a:lt1>
      <a:srgbClr val="FFFFCC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E2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14.xml><?xml version="1.0" encoding="utf-8"?>
<a:themeOverride xmlns:a="http://schemas.openxmlformats.org/drawingml/2006/main">
  <a:clrScheme name="Modèle par défaut 3">
    <a:dk1>
      <a:srgbClr val="000000"/>
    </a:dk1>
    <a:lt1>
      <a:srgbClr val="FFFFCC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E2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15.xml><?xml version="1.0" encoding="utf-8"?>
<a:themeOverride xmlns:a="http://schemas.openxmlformats.org/drawingml/2006/main">
  <a:clrScheme name="Modèle par défaut 3">
    <a:dk1>
      <a:srgbClr val="000000"/>
    </a:dk1>
    <a:lt1>
      <a:srgbClr val="FFFFCC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E2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16.xml><?xml version="1.0" encoding="utf-8"?>
<a:themeOverride xmlns:a="http://schemas.openxmlformats.org/drawingml/2006/main">
  <a:clrScheme name="Modèle par défaut 3">
    <a:dk1>
      <a:srgbClr val="000000"/>
    </a:dk1>
    <a:lt1>
      <a:srgbClr val="FFFFCC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E2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17.xml><?xml version="1.0" encoding="utf-8"?>
<a:themeOverride xmlns:a="http://schemas.openxmlformats.org/drawingml/2006/main">
  <a:clrScheme name="Modèle par défaut 3">
    <a:dk1>
      <a:srgbClr val="000000"/>
    </a:dk1>
    <a:lt1>
      <a:srgbClr val="FFFFCC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E2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2.xml><?xml version="1.0" encoding="utf-8"?>
<a:themeOverride xmlns:a="http://schemas.openxmlformats.org/drawingml/2006/main">
  <a:clrScheme name="Modèle par défaut 3">
    <a:dk1>
      <a:srgbClr val="000000"/>
    </a:dk1>
    <a:lt1>
      <a:srgbClr val="FFFFCC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E2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3.xml><?xml version="1.0" encoding="utf-8"?>
<a:themeOverride xmlns:a="http://schemas.openxmlformats.org/drawingml/2006/main">
  <a:clrScheme name="Modèle par défaut 3">
    <a:dk1>
      <a:srgbClr val="000000"/>
    </a:dk1>
    <a:lt1>
      <a:srgbClr val="FFFFCC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E2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4.xml><?xml version="1.0" encoding="utf-8"?>
<a:themeOverride xmlns:a="http://schemas.openxmlformats.org/drawingml/2006/main">
  <a:clrScheme name="Modèle par défaut 3">
    <a:dk1>
      <a:srgbClr val="000000"/>
    </a:dk1>
    <a:lt1>
      <a:srgbClr val="FFFFCC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E2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5.xml><?xml version="1.0" encoding="utf-8"?>
<a:themeOverride xmlns:a="http://schemas.openxmlformats.org/drawingml/2006/main">
  <a:clrScheme name="Modèle par défaut 3">
    <a:dk1>
      <a:srgbClr val="000000"/>
    </a:dk1>
    <a:lt1>
      <a:srgbClr val="FFFFCC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E2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6.xml><?xml version="1.0" encoding="utf-8"?>
<a:themeOverride xmlns:a="http://schemas.openxmlformats.org/drawingml/2006/main">
  <a:clrScheme name="Modèle par défaut 3">
    <a:dk1>
      <a:srgbClr val="000000"/>
    </a:dk1>
    <a:lt1>
      <a:srgbClr val="FFFFCC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E2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7.xml><?xml version="1.0" encoding="utf-8"?>
<a:themeOverride xmlns:a="http://schemas.openxmlformats.org/drawingml/2006/main">
  <a:clrScheme name="Modèle par défaut 3">
    <a:dk1>
      <a:srgbClr val="000000"/>
    </a:dk1>
    <a:lt1>
      <a:srgbClr val="FFFFCC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E2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8.xml><?xml version="1.0" encoding="utf-8"?>
<a:themeOverride xmlns:a="http://schemas.openxmlformats.org/drawingml/2006/main">
  <a:clrScheme name="Modèle par défaut 3">
    <a:dk1>
      <a:srgbClr val="000000"/>
    </a:dk1>
    <a:lt1>
      <a:srgbClr val="FFFFCC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E2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9.xml><?xml version="1.0" encoding="utf-8"?>
<a:themeOverride xmlns:a="http://schemas.openxmlformats.org/drawingml/2006/main">
  <a:clrScheme name="Modèle par défaut 3">
    <a:dk1>
      <a:srgbClr val="000000"/>
    </a:dk1>
    <a:lt1>
      <a:srgbClr val="FFFFCC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E2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55235</TotalTime>
  <Words>1878</Words>
  <Application>Microsoft Macintosh PowerPoint</Application>
  <PresentationFormat>Personnalisé</PresentationFormat>
  <Paragraphs>419</Paragraphs>
  <Slides>34</Slides>
  <Notes>0</Notes>
  <HiddenSlides>0</HiddenSlides>
  <MMClips>2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4" baseType="lpstr">
      <vt:lpstr>Arial</vt:lpstr>
      <vt:lpstr>Chalkboard</vt:lpstr>
      <vt:lpstr>Nimbus Roman No9 L</vt:lpstr>
      <vt:lpstr>StarSymbol</vt:lpstr>
      <vt:lpstr>Symbol</vt:lpstr>
      <vt:lpstr>Times</vt:lpstr>
      <vt:lpstr>Times New Roman</vt:lpstr>
      <vt:lpstr>Modèle par défaut</vt:lpstr>
      <vt:lpstr>EquationConservation</vt:lpstr>
      <vt:lpstr>Équation</vt:lpstr>
      <vt:lpstr>Présentation PowerPoint</vt:lpstr>
      <vt:lpstr>Rappel précédent cours</vt:lpstr>
      <vt:lpstr>Présentation PowerPoint</vt:lpstr>
      <vt:lpstr>Présentation PowerPoint</vt:lpstr>
      <vt:lpstr>Viscosité : expérience de Couette</vt:lpstr>
      <vt:lpstr>Viscosité</vt:lpstr>
      <vt:lpstr>Contrainte visqueuse</vt:lpstr>
      <vt:lpstr>Présentation PowerPoint</vt:lpstr>
      <vt:lpstr>Présentation PowerPoint</vt:lpstr>
      <vt:lpstr>Bilan d’énergie</vt:lpstr>
      <vt:lpstr>Bilan d’énergie</vt:lpstr>
      <vt:lpstr>Présentation PowerPoint</vt:lpstr>
      <vt:lpstr>Equations locales</vt:lpstr>
      <vt:lpstr>Un exemple</vt:lpstr>
      <vt:lpstr>Equations locales de la mécadef</vt:lpstr>
      <vt:lpstr>Quelques équations d’état simplifiées</vt:lpstr>
      <vt:lpstr>Découplage équation énergie</vt:lpstr>
      <vt:lpstr>Autres écritures QDM</vt:lpstr>
      <vt:lpstr>Présentation PowerPoint</vt:lpstr>
      <vt:lpstr>Des modèles pour simplifier</vt:lpstr>
      <vt:lpstr>Fluide incompressible</vt:lpstr>
      <vt:lpstr>Validité fluide incompressible</vt:lpstr>
      <vt:lpstr>Modèle de fluide parfait</vt:lpstr>
      <vt:lpstr>Validité fluide parfait</vt:lpstr>
      <vt:lpstr>Conservation QDM en fluide parfait</vt:lpstr>
      <vt:lpstr>Fluide parfait compressible</vt:lpstr>
      <vt:lpstr>Fluide parfait incompressible</vt:lpstr>
      <vt:lpstr>Loi de Bernoulli : démonstration</vt:lpstr>
      <vt:lpstr>Loi de Bernoulli : énoncé</vt:lpstr>
      <vt:lpstr>Présentation PowerPoint</vt:lpstr>
      <vt:lpstr>A retenir pour les TDs fluide parfait incompressible.</vt:lpstr>
      <vt:lpstr>A suivre (au tableau)</vt:lpstr>
      <vt:lpstr>Présentation PowerPoint</vt:lpstr>
      <vt:lpstr>Bilan de masse</vt:lpstr>
    </vt:vector>
  </TitlesOfParts>
  <Manager/>
  <Company>Ecole des Mines d'Albi.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Equations de la mécanique des fluides</dc:title>
  <dc:subject/>
  <dc:creator>Olivier LOUISNARD</dc:creator>
  <cp:keywords/>
  <dc:description/>
  <cp:lastModifiedBy>Olivier LOUISNARD</cp:lastModifiedBy>
  <cp:revision>187</cp:revision>
  <dcterms:created xsi:type="dcterms:W3CDTF">2009-11-27T15:51:44Z</dcterms:created>
  <dcterms:modified xsi:type="dcterms:W3CDTF">2020-10-12T07:25:32Z</dcterms:modified>
  <cp:category/>
</cp:coreProperties>
</file>